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Lst>
  <p:sldSz cy="5143500" cx="9144000"/>
  <p:notesSz cx="6858000" cy="9144000"/>
  <p:embeddedFontLst>
    <p:embeddedFont>
      <p:font typeface="Roboto Slab"/>
      <p:regular r:id="rId14"/>
      <p:bold r:id="rId15"/>
    </p:embeddedFont>
    <p:embeddedFont>
      <p:font typeface="Roboto"/>
      <p:regular r:id="rId16"/>
      <p:bold r:id="rId17"/>
      <p:italic r:id="rId18"/>
      <p:boldItalic r:id="rId19"/>
    </p:embeddedFont>
    <p:embeddedFont>
      <p:font typeface="Roboto Medium"/>
      <p:regular r:id="rId20"/>
      <p:bold r:id="rId21"/>
      <p:italic r:id="rId22"/>
      <p:boldItalic r:id="rId23"/>
    </p:embeddedFont>
    <p:embeddedFont>
      <p:font typeface="Montserrat"/>
      <p:regular r:id="rId24"/>
      <p:bold r:id="rId25"/>
      <p:italic r:id="rId26"/>
      <p:boldItalic r:id="rId27"/>
    </p:embeddedFont>
    <p:embeddedFont>
      <p:font typeface="Montserrat Medium"/>
      <p:regular r:id="rId28"/>
      <p:bold r:id="rId29"/>
      <p:italic r:id="rId30"/>
      <p:boldItalic r:id="rId31"/>
    </p:embeddedFont>
    <p:embeddedFont>
      <p:font typeface="Helvetica Neue"/>
      <p:regular r:id="rId32"/>
      <p:bold r:id="rId33"/>
      <p:italic r:id="rId34"/>
      <p:boldItalic r:id="rId35"/>
    </p:embeddedFont>
    <p:embeddedFont>
      <p:font typeface="Helvetica Neue Ligh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 uri="http://customooxmlschemas.google.com/">
      <go:slidesCustomData xmlns:go="http://customooxmlschemas.google.com/" r:id="rId40" roundtripDataSignature="AMtx7mj8v2kQvERG0p991mU6jk8rdap0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font" Target="fonts/RobotoMedium-regular.fntdata"/><Relationship Id="rId22" Type="http://schemas.openxmlformats.org/officeDocument/2006/relationships/font" Target="fonts/RobotoMedium-italic.fntdata"/><Relationship Id="rId21" Type="http://schemas.openxmlformats.org/officeDocument/2006/relationships/font" Target="fonts/RobotoMedium-bold.fntdata"/><Relationship Id="rId24" Type="http://schemas.openxmlformats.org/officeDocument/2006/relationships/font" Target="fonts/Montserrat-regular.fntdata"/><Relationship Id="rId23" Type="http://schemas.openxmlformats.org/officeDocument/2006/relationships/font" Target="fonts/Roboto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MontserratMedium-regular.fntdata"/><Relationship Id="rId27"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Medium-boldItalic.fntdata"/><Relationship Id="rId30" Type="http://schemas.openxmlformats.org/officeDocument/2006/relationships/font" Target="fonts/MontserratMedium-italic.fntdata"/><Relationship Id="rId11" Type="http://schemas.openxmlformats.org/officeDocument/2006/relationships/slide" Target="slides/slide5.xml"/><Relationship Id="rId33" Type="http://schemas.openxmlformats.org/officeDocument/2006/relationships/font" Target="fonts/HelveticaNeue-bold.fntdata"/><Relationship Id="rId10" Type="http://schemas.openxmlformats.org/officeDocument/2006/relationships/slide" Target="slides/slide4.xml"/><Relationship Id="rId32" Type="http://schemas.openxmlformats.org/officeDocument/2006/relationships/font" Target="fonts/HelveticaNeue-regular.fntdata"/><Relationship Id="rId13" Type="http://schemas.openxmlformats.org/officeDocument/2006/relationships/slide" Target="slides/slide7.xml"/><Relationship Id="rId35" Type="http://schemas.openxmlformats.org/officeDocument/2006/relationships/font" Target="fonts/HelveticaNeue-boldItalic.fntdata"/><Relationship Id="rId12" Type="http://schemas.openxmlformats.org/officeDocument/2006/relationships/slide" Target="slides/slide6.xml"/><Relationship Id="rId34" Type="http://schemas.openxmlformats.org/officeDocument/2006/relationships/font" Target="fonts/HelveticaNeue-italic.fntdata"/><Relationship Id="rId15" Type="http://schemas.openxmlformats.org/officeDocument/2006/relationships/font" Target="fonts/RobotoSlab-bold.fntdata"/><Relationship Id="rId37" Type="http://schemas.openxmlformats.org/officeDocument/2006/relationships/font" Target="fonts/HelveticaNeueLight-bold.fntdata"/><Relationship Id="rId14" Type="http://schemas.openxmlformats.org/officeDocument/2006/relationships/font" Target="fonts/RobotoSlab-regular.fntdata"/><Relationship Id="rId36" Type="http://schemas.openxmlformats.org/officeDocument/2006/relationships/font" Target="fonts/HelveticaNeueLight-regular.fntdata"/><Relationship Id="rId17" Type="http://schemas.openxmlformats.org/officeDocument/2006/relationships/font" Target="fonts/Roboto-bold.fntdata"/><Relationship Id="rId39" Type="http://schemas.openxmlformats.org/officeDocument/2006/relationships/font" Target="fonts/HelveticaNeueLight-boldItalic.fntdata"/><Relationship Id="rId16" Type="http://schemas.openxmlformats.org/officeDocument/2006/relationships/font" Target="fonts/Roboto-regular.fntdata"/><Relationship Id="rId38" Type="http://schemas.openxmlformats.org/officeDocument/2006/relationships/font" Target="fonts/HelveticaNeueLight-italic.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0aef77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a0aef77d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0a6fe28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a0a6fe287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0a6fe287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a0a6fe287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0a6fe287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a0a6fe287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9" name="Shape 9"/>
        <p:cNvGrpSpPr/>
        <p:nvPr/>
      </p:nvGrpSpPr>
      <p:grpSpPr>
        <a:xfrm>
          <a:off x="0" y="0"/>
          <a:ext cx="0" cy="0"/>
          <a:chOff x="0" y="0"/>
          <a:chExt cx="0" cy="0"/>
        </a:xfrm>
      </p:grpSpPr>
      <p:sp>
        <p:nvSpPr>
          <p:cNvPr id="10" name="Google Shape;10;p13"/>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algn="l">
              <a:lnSpc>
                <a:spcPct val="100000"/>
              </a:lnSpc>
              <a:spcBef>
                <a:spcPts val="0"/>
              </a:spcBef>
              <a:spcAft>
                <a:spcPts val="0"/>
              </a:spcAft>
              <a:buSzPts val="1400"/>
              <a:buFont typeface="Roboto"/>
              <a:buNone/>
              <a:defRPr sz="1400">
                <a:latin typeface="Roboto"/>
                <a:ea typeface="Roboto"/>
                <a:cs typeface="Roboto"/>
                <a:sym typeface="Roboto"/>
              </a:defRPr>
            </a:lvl2pPr>
            <a:lvl3pPr lvl="2" algn="l">
              <a:lnSpc>
                <a:spcPct val="100000"/>
              </a:lnSpc>
              <a:spcBef>
                <a:spcPts val="0"/>
              </a:spcBef>
              <a:spcAft>
                <a:spcPts val="0"/>
              </a:spcAft>
              <a:buSzPts val="1400"/>
              <a:buFont typeface="Roboto"/>
              <a:buNone/>
              <a:defRPr sz="1400">
                <a:latin typeface="Roboto"/>
                <a:ea typeface="Roboto"/>
                <a:cs typeface="Roboto"/>
                <a:sym typeface="Roboto"/>
              </a:defRPr>
            </a:lvl3pPr>
            <a:lvl4pPr lvl="3" algn="l">
              <a:lnSpc>
                <a:spcPct val="100000"/>
              </a:lnSpc>
              <a:spcBef>
                <a:spcPts val="0"/>
              </a:spcBef>
              <a:spcAft>
                <a:spcPts val="0"/>
              </a:spcAft>
              <a:buSzPts val="1400"/>
              <a:buFont typeface="Roboto"/>
              <a:buNone/>
              <a:defRPr sz="1400">
                <a:latin typeface="Roboto"/>
                <a:ea typeface="Roboto"/>
                <a:cs typeface="Roboto"/>
                <a:sym typeface="Roboto"/>
              </a:defRPr>
            </a:lvl4pPr>
            <a:lvl5pPr lvl="4" algn="l">
              <a:lnSpc>
                <a:spcPct val="100000"/>
              </a:lnSpc>
              <a:spcBef>
                <a:spcPts val="0"/>
              </a:spcBef>
              <a:spcAft>
                <a:spcPts val="0"/>
              </a:spcAft>
              <a:buSzPts val="1400"/>
              <a:buFont typeface="Roboto"/>
              <a:buNone/>
              <a:defRPr sz="1400">
                <a:latin typeface="Roboto"/>
                <a:ea typeface="Roboto"/>
                <a:cs typeface="Roboto"/>
                <a:sym typeface="Roboto"/>
              </a:defRPr>
            </a:lvl5pPr>
            <a:lvl6pPr lvl="5" algn="l">
              <a:lnSpc>
                <a:spcPct val="100000"/>
              </a:lnSpc>
              <a:spcBef>
                <a:spcPts val="0"/>
              </a:spcBef>
              <a:spcAft>
                <a:spcPts val="0"/>
              </a:spcAft>
              <a:buSzPts val="1400"/>
              <a:buFont typeface="Roboto"/>
              <a:buNone/>
              <a:defRPr sz="1400">
                <a:latin typeface="Roboto"/>
                <a:ea typeface="Roboto"/>
                <a:cs typeface="Roboto"/>
                <a:sym typeface="Roboto"/>
              </a:defRPr>
            </a:lvl6pPr>
            <a:lvl7pPr lvl="6" algn="l">
              <a:lnSpc>
                <a:spcPct val="100000"/>
              </a:lnSpc>
              <a:spcBef>
                <a:spcPts val="0"/>
              </a:spcBef>
              <a:spcAft>
                <a:spcPts val="0"/>
              </a:spcAft>
              <a:buSzPts val="1400"/>
              <a:buFont typeface="Roboto"/>
              <a:buNone/>
              <a:defRPr sz="1400">
                <a:latin typeface="Roboto"/>
                <a:ea typeface="Roboto"/>
                <a:cs typeface="Roboto"/>
                <a:sym typeface="Roboto"/>
              </a:defRPr>
            </a:lvl7pPr>
            <a:lvl8pPr lvl="7" algn="l">
              <a:lnSpc>
                <a:spcPct val="100000"/>
              </a:lnSpc>
              <a:spcBef>
                <a:spcPts val="0"/>
              </a:spcBef>
              <a:spcAft>
                <a:spcPts val="0"/>
              </a:spcAft>
              <a:buSzPts val="1400"/>
              <a:buFont typeface="Roboto"/>
              <a:buNone/>
              <a:defRPr sz="1400">
                <a:latin typeface="Roboto"/>
                <a:ea typeface="Roboto"/>
                <a:cs typeface="Roboto"/>
                <a:sym typeface="Roboto"/>
              </a:defRPr>
            </a:lvl8pPr>
            <a:lvl9pPr lvl="8" algn="l">
              <a:lnSpc>
                <a:spcPct val="100000"/>
              </a:lnSpc>
              <a:spcBef>
                <a:spcPts val="0"/>
              </a:spcBef>
              <a:spcAft>
                <a:spcPts val="0"/>
              </a:spcAft>
              <a:buSzPts val="1400"/>
              <a:buFont typeface="Roboto"/>
              <a:buNone/>
              <a:defRPr sz="1400">
                <a:latin typeface="Roboto"/>
                <a:ea typeface="Roboto"/>
                <a:cs typeface="Roboto"/>
                <a:sym typeface="Roboto"/>
              </a:defRPr>
            </a:lvl9pPr>
          </a:lstStyle>
          <a:p/>
        </p:txBody>
      </p:sp>
      <p:sp>
        <p:nvSpPr>
          <p:cNvPr id="11" name="Google Shape;11;p13"/>
          <p:cNvSpPr txBox="1"/>
          <p:nvPr>
            <p:ph idx="2" type="title"/>
          </p:nvPr>
        </p:nvSpPr>
        <p:spPr>
          <a:xfrm>
            <a:off x="1959551" y="3284050"/>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13"/>
          <p:cNvPicPr preferRelativeResize="0"/>
          <p:nvPr/>
        </p:nvPicPr>
        <p:blipFill rotWithShape="1">
          <a:blip r:embed="rId2">
            <a:alphaModFix/>
          </a:blip>
          <a:srcRect b="0" l="0" r="0" t="0"/>
          <a:stretch/>
        </p:blipFill>
        <p:spPr>
          <a:xfrm>
            <a:off x="7262625" y="157300"/>
            <a:ext cx="1663599" cy="16635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48" name="Shape 48"/>
        <p:cNvGrpSpPr/>
        <p:nvPr/>
      </p:nvGrpSpPr>
      <p:grpSpPr>
        <a:xfrm>
          <a:off x="0" y="0"/>
          <a:ext cx="0" cy="0"/>
          <a:chOff x="0" y="0"/>
          <a:chExt cx="0" cy="0"/>
        </a:xfrm>
      </p:grpSpPr>
      <p:sp>
        <p:nvSpPr>
          <p:cNvPr id="49" name="Google Shape;49;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50" name="Google Shape;50;p38"/>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51" name="Google Shape;51;p38"/>
          <p:cNvPicPr preferRelativeResize="0"/>
          <p:nvPr/>
        </p:nvPicPr>
        <p:blipFill rotWithShape="1">
          <a:blip r:embed="rId2">
            <a:alphaModFix/>
          </a:blip>
          <a:srcRect b="0" l="17192" r="17185" t="0"/>
          <a:stretch/>
        </p:blipFill>
        <p:spPr>
          <a:xfrm>
            <a:off x="443896" y="1240100"/>
            <a:ext cx="2912400" cy="2958900"/>
          </a:xfrm>
          <a:prstGeom prst="ellipse">
            <a:avLst/>
          </a:prstGeom>
          <a:noFill/>
          <a:ln>
            <a:noFill/>
          </a:ln>
        </p:spPr>
      </p:pic>
      <p:pic>
        <p:nvPicPr>
          <p:cNvPr descr="Image" id="52" name="Google Shape;52;p38"/>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53" name="Google Shape;53;p38"/>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58" name="Shape 58"/>
        <p:cNvGrpSpPr/>
        <p:nvPr/>
      </p:nvGrpSpPr>
      <p:grpSpPr>
        <a:xfrm>
          <a:off x="0" y="0"/>
          <a:ext cx="0" cy="0"/>
          <a:chOff x="0" y="0"/>
          <a:chExt cx="0" cy="0"/>
        </a:xfrm>
      </p:grpSpPr>
      <p:sp>
        <p:nvSpPr>
          <p:cNvPr id="59" name="Google Shape;59;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61" name="Shape 61"/>
        <p:cNvGrpSpPr/>
        <p:nvPr/>
      </p:nvGrpSpPr>
      <p:grpSpPr>
        <a:xfrm>
          <a:off x="0" y="0"/>
          <a:ext cx="0" cy="0"/>
          <a:chOff x="0" y="0"/>
          <a:chExt cx="0" cy="0"/>
        </a:xfrm>
      </p:grpSpPr>
      <p:sp>
        <p:nvSpPr>
          <p:cNvPr id="62" name="Google Shape;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67" name="Shape 67"/>
        <p:cNvGrpSpPr/>
        <p:nvPr/>
      </p:nvGrpSpPr>
      <p:grpSpPr>
        <a:xfrm>
          <a:off x="0" y="0"/>
          <a:ext cx="0" cy="0"/>
          <a:chOff x="0" y="0"/>
          <a:chExt cx="0" cy="0"/>
        </a:xfrm>
      </p:grpSpPr>
      <p:pic>
        <p:nvPicPr>
          <p:cNvPr id="68" name="Google Shape;68;p42"/>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69" name="Shape 69"/>
        <p:cNvGrpSpPr/>
        <p:nvPr/>
      </p:nvGrpSpPr>
      <p:grpSpPr>
        <a:xfrm>
          <a:off x="0" y="0"/>
          <a:ext cx="0" cy="0"/>
          <a:chOff x="0" y="0"/>
          <a:chExt cx="0" cy="0"/>
        </a:xfrm>
      </p:grpSpPr>
      <p:pic>
        <p:nvPicPr>
          <p:cNvPr id="70" name="Google Shape;70;p43"/>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71" name="Google Shape;71;p43"/>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72" name="Google Shape;72;p43"/>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73" name="Google Shape;73;p4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74" name="Google Shape;74;p43"/>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Observe</a:t>
            </a:r>
            <a:endParaRPr b="0" i="0" sz="1800" u="none" cap="none" strike="noStrike">
              <a:solidFill>
                <a:srgbClr val="000000"/>
              </a:solidFill>
              <a:latin typeface="Roboto Slab"/>
              <a:ea typeface="Roboto Slab"/>
              <a:cs typeface="Roboto Slab"/>
              <a:sym typeface="Roboto Slab"/>
            </a:endParaRPr>
          </a:p>
        </p:txBody>
      </p:sp>
      <p:sp>
        <p:nvSpPr>
          <p:cNvPr id="75" name="Google Shape;75;p43"/>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6" name="Google Shape;76;p43"/>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7" name="Google Shape;77;p43"/>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78" name="Google Shape;78;p43"/>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Engage</a:t>
            </a:r>
            <a:endParaRPr b="0" i="0" sz="1800" u="none" cap="none" strike="noStrike">
              <a:solidFill>
                <a:srgbClr val="000000"/>
              </a:solidFill>
              <a:latin typeface="Roboto Slab"/>
              <a:ea typeface="Roboto Slab"/>
              <a:cs typeface="Roboto Slab"/>
              <a:sym typeface="Roboto Slab"/>
            </a:endParaRPr>
          </a:p>
        </p:txBody>
      </p:sp>
      <p:sp>
        <p:nvSpPr>
          <p:cNvPr id="79" name="Google Shape;79;p43"/>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solidFill>
                  <a:srgbClr val="000000"/>
                </a:solidFill>
                <a:latin typeface="Roboto Slab"/>
                <a:ea typeface="Roboto Slab"/>
                <a:cs typeface="Roboto Slab"/>
                <a:sym typeface="Roboto Slab"/>
              </a:rPr>
              <a:t>Immerse</a:t>
            </a:r>
            <a:endParaRPr b="0" i="0" sz="1800" u="none" cap="none" strike="noStrike">
              <a:solidFill>
                <a:srgbClr val="000000"/>
              </a:solidFill>
              <a:latin typeface="Roboto Slab"/>
              <a:ea typeface="Roboto Slab"/>
              <a:cs typeface="Roboto Slab"/>
              <a:sym typeface="Roboto Slab"/>
            </a:endParaRPr>
          </a:p>
        </p:txBody>
      </p:sp>
      <p:pic>
        <p:nvPicPr>
          <p:cNvPr id="80" name="Google Shape;80;p43"/>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81" name="Google Shape;81;p43"/>
          <p:cNvPicPr preferRelativeResize="0"/>
          <p:nvPr/>
        </p:nvPicPr>
        <p:blipFill rotWithShape="1">
          <a:blip r:embed="rId5">
            <a:alphaModFix/>
          </a:blip>
          <a:srcRect b="1340" l="17602" r="17989" t="1331"/>
          <a:stretch/>
        </p:blipFill>
        <p:spPr>
          <a:xfrm>
            <a:off x="3723600" y="1557350"/>
            <a:ext cx="1696800" cy="1724100"/>
          </a:xfrm>
          <a:prstGeom prst="ellipse">
            <a:avLst/>
          </a:prstGeom>
          <a:noFill/>
          <a:ln>
            <a:noFill/>
          </a:ln>
        </p:spPr>
      </p:pic>
      <p:pic>
        <p:nvPicPr>
          <p:cNvPr id="82" name="Google Shape;82;p43"/>
          <p:cNvPicPr preferRelativeResize="0"/>
          <p:nvPr/>
        </p:nvPicPr>
        <p:blipFill rotWithShape="1">
          <a:blip r:embed="rId6">
            <a:alphaModFix/>
          </a:blip>
          <a:srcRect b="16682" l="26005" r="30257" t="16689"/>
          <a:stretch/>
        </p:blipFill>
        <p:spPr>
          <a:xfrm>
            <a:off x="6398425" y="1557350"/>
            <a:ext cx="1696800" cy="1724100"/>
          </a:xfrm>
          <a:prstGeom prst="ellipse">
            <a:avLst/>
          </a:prstGeom>
          <a:noFill/>
          <a:ln>
            <a:noFill/>
          </a:ln>
        </p:spPr>
      </p:pic>
      <p:sp>
        <p:nvSpPr>
          <p:cNvPr id="83" name="Google Shape;83;p43"/>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Users and their behaviours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 the context of their lives. </a:t>
            </a:r>
            <a:endParaRPr b="0" i="0" sz="1400" u="none" cap="none" strike="noStrike">
              <a:solidFill>
                <a:srgbClr val="000000"/>
              </a:solidFill>
              <a:latin typeface="Roboto"/>
              <a:ea typeface="Roboto"/>
              <a:cs typeface="Roboto"/>
              <a:sym typeface="Roboto"/>
            </a:endParaRPr>
          </a:p>
        </p:txBody>
      </p:sp>
      <p:sp>
        <p:nvSpPr>
          <p:cNvPr id="84" name="Google Shape;84;p43"/>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Interact with users through</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both scheduled and “intercept” or “guerrilla” encounters </a:t>
            </a:r>
            <a:endParaRPr b="0" i="0" sz="1400" u="none" cap="none" strike="noStrike">
              <a:solidFill>
                <a:srgbClr val="000000"/>
              </a:solidFill>
              <a:latin typeface="Roboto"/>
              <a:ea typeface="Roboto"/>
              <a:cs typeface="Roboto"/>
              <a:sym typeface="Roboto"/>
            </a:endParaRPr>
          </a:p>
        </p:txBody>
      </p:sp>
      <p:sp>
        <p:nvSpPr>
          <p:cNvPr id="85" name="Google Shape;85;p43"/>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Experience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b="0" i="0" lang="en" sz="1400" u="none" cap="none" strike="noStrike">
                <a:solidFill>
                  <a:srgbClr val="000000"/>
                </a:solidFill>
                <a:latin typeface="Roboto"/>
                <a:ea typeface="Roboto"/>
                <a:cs typeface="Roboto"/>
                <a:sym typeface="Roboto"/>
              </a:rPr>
              <a:t>what your user experiences</a:t>
            </a:r>
            <a:endParaRPr b="0" i="0" sz="1400" u="none" cap="none" strike="noStrike">
              <a:solidFill>
                <a:srgbClr val="000000"/>
              </a:solidFill>
              <a:latin typeface="Roboto"/>
              <a:ea typeface="Roboto"/>
              <a:cs typeface="Roboto"/>
              <a:sym typeface="Roboto"/>
            </a:endParaRPr>
          </a:p>
        </p:txBody>
      </p:sp>
      <p:sp>
        <p:nvSpPr>
          <p:cNvPr id="86" name="Google Shape;86;p43"/>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3000"/>
              <a:buFont typeface="Arial"/>
              <a:buNone/>
            </a:pPr>
            <a:r>
              <a:rPr b="1" i="0" lang="en" sz="3000" u="none" cap="none" strike="noStrike">
                <a:solidFill>
                  <a:srgbClr val="2DC5FA"/>
                </a:solidFill>
                <a:latin typeface="Roboto Slab"/>
                <a:ea typeface="Roboto Slab"/>
                <a:cs typeface="Roboto Slab"/>
                <a:sym typeface="Roboto Slab"/>
              </a:rPr>
              <a:t>Title of the slide</a:t>
            </a:r>
            <a:endParaRPr b="0" i="0" sz="3000" u="none" cap="none" strike="noStrike">
              <a:solidFill>
                <a:srgbClr val="2DC5FA"/>
              </a:solidFill>
              <a:latin typeface="Roboto Slab"/>
              <a:ea typeface="Roboto Slab"/>
              <a:cs typeface="Roboto Slab"/>
              <a:sym typeface="Roboto Slab"/>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87" name="Shape 87"/>
        <p:cNvGrpSpPr/>
        <p:nvPr/>
      </p:nvGrpSpPr>
      <p:grpSpPr>
        <a:xfrm>
          <a:off x="0" y="0"/>
          <a:ext cx="0" cy="0"/>
          <a:chOff x="0" y="0"/>
          <a:chExt cx="0" cy="0"/>
        </a:xfrm>
      </p:grpSpPr>
      <p:pic>
        <p:nvPicPr>
          <p:cNvPr id="88" name="Google Shape;88;p44"/>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89" name="Google Shape;89;p44"/>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0" name="Google Shape;90;p4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1" name="Google Shape;91;p4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92" name="Shape 92"/>
        <p:cNvGrpSpPr/>
        <p:nvPr/>
      </p:nvGrpSpPr>
      <p:grpSpPr>
        <a:xfrm>
          <a:off x="0" y="0"/>
          <a:ext cx="0" cy="0"/>
          <a:chOff x="0" y="0"/>
          <a:chExt cx="0" cy="0"/>
        </a:xfrm>
      </p:grpSpPr>
      <p:pic>
        <p:nvPicPr>
          <p:cNvPr id="93" name="Google Shape;93;p45"/>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4" name="Google Shape;94;p45"/>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95" name="Google Shape;95;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96" name="Google Shape;96;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97" name="Shape 97"/>
        <p:cNvGrpSpPr/>
        <p:nvPr/>
      </p:nvGrpSpPr>
      <p:grpSpPr>
        <a:xfrm>
          <a:off x="0" y="0"/>
          <a:ext cx="0" cy="0"/>
          <a:chOff x="0" y="0"/>
          <a:chExt cx="0" cy="0"/>
        </a:xfrm>
      </p:grpSpPr>
      <p:pic>
        <p:nvPicPr>
          <p:cNvPr id="98" name="Google Shape;98;p46"/>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99" name="Google Shape;99;p46"/>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0" name="Google Shape;100;p4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1" name="Google Shape;101;p4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02" name="Shape 102"/>
        <p:cNvGrpSpPr/>
        <p:nvPr/>
      </p:nvGrpSpPr>
      <p:grpSpPr>
        <a:xfrm>
          <a:off x="0" y="0"/>
          <a:ext cx="0" cy="0"/>
          <a:chOff x="0" y="0"/>
          <a:chExt cx="0" cy="0"/>
        </a:xfrm>
      </p:grpSpPr>
      <p:pic>
        <p:nvPicPr>
          <p:cNvPr id="103" name="Google Shape;103;p47"/>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4" name="Google Shape;104;p47"/>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05" name="Google Shape;105;p4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06" name="Google Shape;106;p4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4" name="Shape 14"/>
        <p:cNvGrpSpPr/>
        <p:nvPr/>
      </p:nvGrpSpPr>
      <p:grpSpPr>
        <a:xfrm>
          <a:off x="0" y="0"/>
          <a:ext cx="0" cy="0"/>
          <a:chOff x="0" y="0"/>
          <a:chExt cx="0" cy="0"/>
        </a:xfrm>
      </p:grpSpPr>
      <p:sp>
        <p:nvSpPr>
          <p:cNvPr id="15" name="Google Shape;1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 name="Google Shape;16;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07" name="Shape 107"/>
        <p:cNvGrpSpPr/>
        <p:nvPr/>
      </p:nvGrpSpPr>
      <p:grpSpPr>
        <a:xfrm>
          <a:off x="0" y="0"/>
          <a:ext cx="0" cy="0"/>
          <a:chOff x="0" y="0"/>
          <a:chExt cx="0" cy="0"/>
        </a:xfrm>
      </p:grpSpPr>
      <p:pic>
        <p:nvPicPr>
          <p:cNvPr id="108" name="Google Shape;108;p48"/>
          <p:cNvPicPr preferRelativeResize="0"/>
          <p:nvPr/>
        </p:nvPicPr>
        <p:blipFill rotWithShape="1">
          <a:blip r:embed="rId2">
            <a:alphaModFix/>
          </a:blip>
          <a:srcRect b="0" l="0" r="0" t="0"/>
          <a:stretch/>
        </p:blipFill>
        <p:spPr>
          <a:xfrm>
            <a:off x="0" y="-18950"/>
            <a:ext cx="9144000" cy="5143500"/>
          </a:xfrm>
          <a:prstGeom prst="rect">
            <a:avLst/>
          </a:prstGeom>
          <a:noFill/>
          <a:ln>
            <a:noFill/>
          </a:ln>
        </p:spPr>
      </p:pic>
      <p:sp>
        <p:nvSpPr>
          <p:cNvPr id="109" name="Google Shape;109;p48"/>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0" name="Google Shape;110;p4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1" name="Google Shape;111;p4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12" name="Shape 112"/>
        <p:cNvGrpSpPr/>
        <p:nvPr/>
      </p:nvGrpSpPr>
      <p:grpSpPr>
        <a:xfrm>
          <a:off x="0" y="0"/>
          <a:ext cx="0" cy="0"/>
          <a:chOff x="0" y="0"/>
          <a:chExt cx="0" cy="0"/>
        </a:xfrm>
      </p:grpSpPr>
      <p:pic>
        <p:nvPicPr>
          <p:cNvPr id="113" name="Google Shape;113;p49"/>
          <p:cNvPicPr preferRelativeResize="0"/>
          <p:nvPr/>
        </p:nvPicPr>
        <p:blipFill rotWithShape="1">
          <a:blip r:embed="rId2">
            <a:alphaModFix/>
          </a:blip>
          <a:srcRect b="0" l="0" r="0" t="0"/>
          <a:stretch/>
        </p:blipFill>
        <p:spPr>
          <a:xfrm>
            <a:off x="0" y="50"/>
            <a:ext cx="9144000" cy="5143500"/>
          </a:xfrm>
          <a:prstGeom prst="rect">
            <a:avLst/>
          </a:prstGeom>
          <a:noFill/>
          <a:ln>
            <a:noFill/>
          </a:ln>
        </p:spPr>
      </p:pic>
      <p:sp>
        <p:nvSpPr>
          <p:cNvPr id="114" name="Google Shape;114;p49"/>
          <p:cNvSpPr txBox="1"/>
          <p:nvPr>
            <p:ph type="title"/>
          </p:nvPr>
        </p:nvSpPr>
        <p:spPr>
          <a:xfrm>
            <a:off x="2213825" y="2114050"/>
            <a:ext cx="4716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pic>
        <p:nvPicPr>
          <p:cNvPr descr="Image" id="115" name="Google Shape;115;p4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16" name="Google Shape;116;p4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17" name="Shape 117"/>
        <p:cNvGrpSpPr/>
        <p:nvPr/>
      </p:nvGrpSpPr>
      <p:grpSpPr>
        <a:xfrm>
          <a:off x="0" y="0"/>
          <a:ext cx="0" cy="0"/>
          <a:chOff x="0" y="0"/>
          <a:chExt cx="0" cy="0"/>
        </a:xfrm>
      </p:grpSpPr>
      <p:pic>
        <p:nvPicPr>
          <p:cNvPr id="118" name="Google Shape;118;p50"/>
          <p:cNvPicPr preferRelativeResize="0"/>
          <p:nvPr/>
        </p:nvPicPr>
        <p:blipFill rotWithShape="1">
          <a:blip r:embed="rId2">
            <a:alphaModFix/>
          </a:blip>
          <a:srcRect b="0" l="0" r="0" t="0"/>
          <a:stretch/>
        </p:blipFill>
        <p:spPr>
          <a:xfrm>
            <a:off x="3740200" y="1739950"/>
            <a:ext cx="1663599" cy="1663599"/>
          </a:xfrm>
          <a:prstGeom prst="rect">
            <a:avLst/>
          </a:prstGeom>
          <a:noFill/>
          <a:ln>
            <a:noFill/>
          </a:ln>
        </p:spPr>
      </p:pic>
      <p:pic>
        <p:nvPicPr>
          <p:cNvPr descr="Image" id="119" name="Google Shape;119;p50"/>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0" name="Google Shape;120;p50"/>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21" name="Shape 121"/>
        <p:cNvGrpSpPr/>
        <p:nvPr/>
      </p:nvGrpSpPr>
      <p:grpSpPr>
        <a:xfrm>
          <a:off x="0" y="0"/>
          <a:ext cx="0" cy="0"/>
          <a:chOff x="0" y="0"/>
          <a:chExt cx="0" cy="0"/>
        </a:xfrm>
      </p:grpSpPr>
      <p:pic>
        <p:nvPicPr>
          <p:cNvPr id="122" name="Google Shape;122;p51"/>
          <p:cNvPicPr preferRelativeResize="0"/>
          <p:nvPr/>
        </p:nvPicPr>
        <p:blipFill rotWithShape="1">
          <a:blip r:embed="rId2">
            <a:alphaModFix/>
          </a:blip>
          <a:srcRect b="0" l="10533" r="1683" t="0"/>
          <a:stretch/>
        </p:blipFill>
        <p:spPr>
          <a:xfrm>
            <a:off x="3355950" y="489350"/>
            <a:ext cx="5485124" cy="4280024"/>
          </a:xfrm>
          <a:prstGeom prst="rect">
            <a:avLst/>
          </a:prstGeom>
          <a:noFill/>
          <a:ln>
            <a:noFill/>
          </a:ln>
        </p:spPr>
      </p:pic>
      <p:pic>
        <p:nvPicPr>
          <p:cNvPr descr="Image" id="123" name="Google Shape;123;p5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24" name="Google Shape;124;p51"/>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25" name="Shape 125"/>
        <p:cNvGrpSpPr/>
        <p:nvPr/>
      </p:nvGrpSpPr>
      <p:grpSpPr>
        <a:xfrm>
          <a:off x="0" y="0"/>
          <a:ext cx="0" cy="0"/>
          <a:chOff x="0" y="0"/>
          <a:chExt cx="0" cy="0"/>
        </a:xfrm>
      </p:grpSpPr>
      <p:pic>
        <p:nvPicPr>
          <p:cNvPr descr="Image" id="126" name="Google Shape;126;p52"/>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27" name="Google Shape;127;p52"/>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28" name="Shape 128"/>
        <p:cNvGrpSpPr/>
        <p:nvPr/>
      </p:nvGrpSpPr>
      <p:grpSpPr>
        <a:xfrm>
          <a:off x="0" y="0"/>
          <a:ext cx="0" cy="0"/>
          <a:chOff x="0" y="0"/>
          <a:chExt cx="0" cy="0"/>
        </a:xfrm>
      </p:grpSpPr>
      <p:pic>
        <p:nvPicPr>
          <p:cNvPr descr="Image" id="129" name="Google Shape;129;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30" name="Google Shape;130;p53"/>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31" name="Google Shape;131;p53"/>
          <p:cNvPicPr preferRelativeResize="0"/>
          <p:nvPr/>
        </p:nvPicPr>
        <p:blipFill rotWithShape="1">
          <a:blip r:embed="rId3">
            <a:alphaModFix/>
          </a:blip>
          <a:srcRect b="0" l="0" r="0" t="0"/>
          <a:stretch/>
        </p:blipFill>
        <p:spPr>
          <a:xfrm>
            <a:off x="756639" y="2608609"/>
            <a:ext cx="266022" cy="235093"/>
          </a:xfrm>
          <a:prstGeom prst="rect">
            <a:avLst/>
          </a:prstGeom>
          <a:noFill/>
          <a:ln>
            <a:noFill/>
          </a:ln>
        </p:spPr>
      </p:pic>
      <p:pic>
        <p:nvPicPr>
          <p:cNvPr descr="Image" id="132" name="Google Shape;132;p53"/>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133" name="Google Shape;133;p53"/>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34" name="Shape 134"/>
        <p:cNvGrpSpPr/>
        <p:nvPr/>
      </p:nvGrpSpPr>
      <p:grpSpPr>
        <a:xfrm>
          <a:off x="0" y="0"/>
          <a:ext cx="0" cy="0"/>
          <a:chOff x="0" y="0"/>
          <a:chExt cx="0" cy="0"/>
        </a:xfrm>
      </p:grpSpPr>
      <p:pic>
        <p:nvPicPr>
          <p:cNvPr id="135" name="Google Shape;135;p54"/>
          <p:cNvPicPr preferRelativeResize="0"/>
          <p:nvPr/>
        </p:nvPicPr>
        <p:blipFill rotWithShape="1">
          <a:blip r:embed="rId2">
            <a:alphaModFix/>
          </a:blip>
          <a:srcRect b="0" l="0" r="0" t="0"/>
          <a:stretch/>
        </p:blipFill>
        <p:spPr>
          <a:xfrm>
            <a:off x="4383875" y="1543300"/>
            <a:ext cx="376350" cy="358275"/>
          </a:xfrm>
          <a:prstGeom prst="rect">
            <a:avLst/>
          </a:prstGeom>
          <a:noFill/>
          <a:ln>
            <a:noFill/>
          </a:ln>
        </p:spPr>
      </p:pic>
      <p:pic>
        <p:nvPicPr>
          <p:cNvPr id="136" name="Google Shape;136;p54"/>
          <p:cNvPicPr preferRelativeResize="0"/>
          <p:nvPr/>
        </p:nvPicPr>
        <p:blipFill rotWithShape="1">
          <a:blip r:embed="rId2">
            <a:alphaModFix/>
          </a:blip>
          <a:srcRect b="0" l="0" r="0" t="0"/>
          <a:stretch/>
        </p:blipFill>
        <p:spPr>
          <a:xfrm>
            <a:off x="7278600" y="1543300"/>
            <a:ext cx="376350" cy="358275"/>
          </a:xfrm>
          <a:prstGeom prst="rect">
            <a:avLst/>
          </a:prstGeom>
          <a:noFill/>
          <a:ln>
            <a:noFill/>
          </a:ln>
        </p:spPr>
      </p:pic>
      <p:pic>
        <p:nvPicPr>
          <p:cNvPr id="137" name="Google Shape;137;p54"/>
          <p:cNvPicPr preferRelativeResize="0"/>
          <p:nvPr/>
        </p:nvPicPr>
        <p:blipFill rotWithShape="1">
          <a:blip r:embed="rId2">
            <a:alphaModFix/>
          </a:blip>
          <a:srcRect b="0" l="0" r="0" t="0"/>
          <a:stretch/>
        </p:blipFill>
        <p:spPr>
          <a:xfrm>
            <a:off x="1489150" y="1543300"/>
            <a:ext cx="376350" cy="358275"/>
          </a:xfrm>
          <a:prstGeom prst="rect">
            <a:avLst/>
          </a:prstGeom>
          <a:noFill/>
          <a:ln>
            <a:noFill/>
          </a:ln>
        </p:spPr>
      </p:pic>
      <p:pic>
        <p:nvPicPr>
          <p:cNvPr descr="Image" id="138" name="Google Shape;138;p5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39" name="Shape 139"/>
        <p:cNvGrpSpPr/>
        <p:nvPr/>
      </p:nvGrpSpPr>
      <p:grpSpPr>
        <a:xfrm>
          <a:off x="0" y="0"/>
          <a:ext cx="0" cy="0"/>
          <a:chOff x="0" y="0"/>
          <a:chExt cx="0" cy="0"/>
        </a:xfrm>
      </p:grpSpPr>
      <p:pic>
        <p:nvPicPr>
          <p:cNvPr id="140" name="Google Shape;140;p55"/>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41" name="Shape 141"/>
        <p:cNvGrpSpPr/>
        <p:nvPr/>
      </p:nvGrpSpPr>
      <p:grpSpPr>
        <a:xfrm>
          <a:off x="0" y="0"/>
          <a:ext cx="0" cy="0"/>
          <a:chOff x="0" y="0"/>
          <a:chExt cx="0" cy="0"/>
        </a:xfrm>
      </p:grpSpPr>
      <p:pic>
        <p:nvPicPr>
          <p:cNvPr id="142" name="Google Shape;142;p56"/>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43" name="Shape 143"/>
        <p:cNvGrpSpPr/>
        <p:nvPr/>
      </p:nvGrpSpPr>
      <p:grpSpPr>
        <a:xfrm>
          <a:off x="0" y="0"/>
          <a:ext cx="0" cy="0"/>
          <a:chOff x="0" y="0"/>
          <a:chExt cx="0" cy="0"/>
        </a:xfrm>
      </p:grpSpPr>
      <p:pic>
        <p:nvPicPr>
          <p:cNvPr id="144" name="Google Shape;144;p57"/>
          <p:cNvPicPr preferRelativeResize="0"/>
          <p:nvPr/>
        </p:nvPicPr>
        <p:blipFill rotWithShape="1">
          <a:blip r:embed="rId2">
            <a:alphaModFix/>
          </a:blip>
          <a:srcRect b="0" l="16002" r="15783" t="0"/>
          <a:stretch/>
        </p:blipFill>
        <p:spPr>
          <a:xfrm>
            <a:off x="6112453" y="0"/>
            <a:ext cx="5122559" cy="5143500"/>
          </a:xfrm>
          <a:prstGeom prst="rect">
            <a:avLst/>
          </a:prstGeom>
          <a:noFill/>
          <a:ln>
            <a:noFill/>
          </a:ln>
        </p:spPr>
      </p:pic>
      <p:sp>
        <p:nvSpPr>
          <p:cNvPr id="145" name="Google Shape;145;p57"/>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434343"/>
                </a:solidFill>
                <a:latin typeface="Montserrat"/>
                <a:ea typeface="Montserrat"/>
                <a:cs typeface="Montserrat"/>
                <a:sym typeface="Montserrat"/>
              </a:rPr>
              <a:t>Hear, forget. See, remember</a:t>
            </a:r>
            <a:r>
              <a:rPr b="1" i="0" lang="en" sz="3000" u="none" cap="none" strike="noStrike">
                <a:solidFill>
                  <a:srgbClr val="2DC5FA"/>
                </a:solidFill>
                <a:latin typeface="Montserrat"/>
                <a:ea typeface="Montserrat"/>
                <a:cs typeface="Montserrat"/>
                <a:sym typeface="Montserrat"/>
              </a:rPr>
              <a:t>.</a:t>
            </a:r>
            <a:r>
              <a:rPr b="1" i="0" lang="en" sz="3000" u="none" cap="none" strike="noStrike">
                <a:solidFill>
                  <a:srgbClr val="434343"/>
                </a:solidFill>
                <a:latin typeface="Montserrat"/>
                <a:ea typeface="Montserrat"/>
                <a:cs typeface="Montserrat"/>
                <a:sym typeface="Montserrat"/>
              </a:rPr>
              <a:t> </a:t>
            </a:r>
            <a:endParaRPr b="1" i="0" sz="3000" u="none" cap="none" strike="noStrike">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3000"/>
              <a:buFont typeface="Arial"/>
              <a:buNone/>
            </a:pPr>
            <a:r>
              <a:rPr b="1" i="0" lang="en" sz="3000" u="none" cap="none" strike="noStrike">
                <a:solidFill>
                  <a:srgbClr val="2DC5FA"/>
                </a:solidFill>
                <a:latin typeface="Montserrat"/>
                <a:ea typeface="Montserrat"/>
                <a:cs typeface="Montserrat"/>
                <a:sym typeface="Montserrat"/>
              </a:rPr>
              <a:t>Do, Understand</a:t>
            </a:r>
            <a:endParaRPr b="1" i="0" sz="3000" u="none" cap="none" strike="noStrike">
              <a:solidFill>
                <a:srgbClr val="434343"/>
              </a:solidFill>
              <a:latin typeface="Roboto Slab"/>
              <a:ea typeface="Roboto Slab"/>
              <a:cs typeface="Roboto Slab"/>
              <a:sym typeface="Roboto Slab"/>
            </a:endParaRPr>
          </a:p>
        </p:txBody>
      </p:sp>
      <p:pic>
        <p:nvPicPr>
          <p:cNvPr descr="Image" id="146" name="Google Shape;146;p5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7" name="Google Shape;147;p5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 name="Shape 18"/>
        <p:cNvGrpSpPr/>
        <p:nvPr/>
      </p:nvGrpSpPr>
      <p:grpSpPr>
        <a:xfrm>
          <a:off x="0" y="0"/>
          <a:ext cx="0" cy="0"/>
          <a:chOff x="0" y="0"/>
          <a:chExt cx="0" cy="0"/>
        </a:xfrm>
      </p:grpSpPr>
      <p:sp>
        <p:nvSpPr>
          <p:cNvPr id="19" name="Google Shape;19;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0" name="Google Shape;20;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21" name="Google Shape;2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148" name="Shape 148"/>
        <p:cNvGrpSpPr/>
        <p:nvPr/>
      </p:nvGrpSpPr>
      <p:grpSpPr>
        <a:xfrm>
          <a:off x="0" y="0"/>
          <a:ext cx="0" cy="0"/>
          <a:chOff x="0" y="0"/>
          <a:chExt cx="0" cy="0"/>
        </a:xfrm>
      </p:grpSpPr>
      <p:pic>
        <p:nvPicPr>
          <p:cNvPr descr="Image" id="149" name="Google Shape;149;p58"/>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50" name="Google Shape;150;p58"/>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151" name="Shape 151"/>
        <p:cNvGrpSpPr/>
        <p:nvPr/>
      </p:nvGrpSpPr>
      <p:grpSpPr>
        <a:xfrm>
          <a:off x="0" y="0"/>
          <a:ext cx="0" cy="0"/>
          <a:chOff x="0" y="0"/>
          <a:chExt cx="0" cy="0"/>
        </a:xfrm>
      </p:grpSpPr>
      <p:sp>
        <p:nvSpPr>
          <p:cNvPr id="152" name="Google Shape;152;p59"/>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53" name="Google Shape;153;p59"/>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4" name="Google Shape;154;p5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9" name="Shape 159"/>
        <p:cNvGrpSpPr/>
        <p:nvPr/>
      </p:nvGrpSpPr>
      <p:grpSpPr>
        <a:xfrm>
          <a:off x="0" y="0"/>
          <a:ext cx="0" cy="0"/>
          <a:chOff x="0" y="0"/>
          <a:chExt cx="0" cy="0"/>
        </a:xfrm>
      </p:grpSpPr>
      <p:sp>
        <p:nvSpPr>
          <p:cNvPr id="160" name="Google Shape;16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61" name="Google Shape;16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2" name="Google Shape;1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3" name="Shape 163"/>
        <p:cNvGrpSpPr/>
        <p:nvPr/>
      </p:nvGrpSpPr>
      <p:grpSpPr>
        <a:xfrm>
          <a:off x="0" y="0"/>
          <a:ext cx="0" cy="0"/>
          <a:chOff x="0" y="0"/>
          <a:chExt cx="0" cy="0"/>
        </a:xfrm>
      </p:grpSpPr>
      <p:sp>
        <p:nvSpPr>
          <p:cNvPr id="164" name="Google Shape;164;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 name="Google Shape;16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6" name="Shape 166"/>
        <p:cNvGrpSpPr/>
        <p:nvPr/>
      </p:nvGrpSpPr>
      <p:grpSpPr>
        <a:xfrm>
          <a:off x="0" y="0"/>
          <a:ext cx="0" cy="0"/>
          <a:chOff x="0" y="0"/>
          <a:chExt cx="0" cy="0"/>
        </a:xfrm>
      </p:grpSpPr>
      <p:sp>
        <p:nvSpPr>
          <p:cNvPr id="167" name="Google Shape;16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8" name="Google Shape;16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9" name="Google Shape;16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2" name="Google Shape;172;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3" name="Google Shape;173;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4" name="Google Shape;17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7" name="Google Shape;17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8" name="Shape 178"/>
        <p:cNvGrpSpPr/>
        <p:nvPr/>
      </p:nvGrpSpPr>
      <p:grpSpPr>
        <a:xfrm>
          <a:off x="0" y="0"/>
          <a:ext cx="0" cy="0"/>
          <a:chOff x="0" y="0"/>
          <a:chExt cx="0" cy="0"/>
        </a:xfrm>
      </p:grpSpPr>
      <p:sp>
        <p:nvSpPr>
          <p:cNvPr id="179" name="Google Shape;179;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81" name="Google Shape;1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2" name="Shape 182"/>
        <p:cNvGrpSpPr/>
        <p:nvPr/>
      </p:nvGrpSpPr>
      <p:grpSpPr>
        <a:xfrm>
          <a:off x="0" y="0"/>
          <a:ext cx="0" cy="0"/>
          <a:chOff x="0" y="0"/>
          <a:chExt cx="0" cy="0"/>
        </a:xfrm>
      </p:grpSpPr>
      <p:sp>
        <p:nvSpPr>
          <p:cNvPr id="183" name="Google Shape;183;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84" name="Google Shape;18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5" name="Shape 185"/>
        <p:cNvGrpSpPr/>
        <p:nvPr/>
      </p:nvGrpSpPr>
      <p:grpSpPr>
        <a:xfrm>
          <a:off x="0" y="0"/>
          <a:ext cx="0" cy="0"/>
          <a:chOff x="0" y="0"/>
          <a:chExt cx="0" cy="0"/>
        </a:xfrm>
      </p:grpSpPr>
      <p:sp>
        <p:nvSpPr>
          <p:cNvPr id="186" name="Google Shape;186;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8" name="Google Shape;188;p2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9" name="Google Shape;189;p2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0" name="Google Shape;19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1" name="Shape 191"/>
        <p:cNvGrpSpPr/>
        <p:nvPr/>
      </p:nvGrpSpPr>
      <p:grpSpPr>
        <a:xfrm>
          <a:off x="0" y="0"/>
          <a:ext cx="0" cy="0"/>
          <a:chOff x="0" y="0"/>
          <a:chExt cx="0" cy="0"/>
        </a:xfrm>
      </p:grpSpPr>
      <p:sp>
        <p:nvSpPr>
          <p:cNvPr id="192" name="Google Shape;192;p2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93" name="Google Shape;19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96" name="Google Shape;196;p2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97" name="Google Shape;19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8" name="Shape 198"/>
        <p:cNvGrpSpPr/>
        <p:nvPr/>
      </p:nvGrpSpPr>
      <p:grpSpPr>
        <a:xfrm>
          <a:off x="0" y="0"/>
          <a:ext cx="0" cy="0"/>
          <a:chOff x="0" y="0"/>
          <a:chExt cx="0" cy="0"/>
        </a:xfrm>
      </p:grpSpPr>
      <p:sp>
        <p:nvSpPr>
          <p:cNvPr id="199" name="Google Shape;19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blip>
          <a:srcRect b="0" l="14558" r="0" t="0"/>
          <a:stretch/>
        </p:blipFill>
        <p:spPr>
          <a:xfrm>
            <a:off x="4937925" y="1236400"/>
            <a:ext cx="3689971" cy="287927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4" name="Shape 204"/>
        <p:cNvGrpSpPr/>
        <p:nvPr/>
      </p:nvGrpSpPr>
      <p:grpSpPr>
        <a:xfrm>
          <a:off x="0" y="0"/>
          <a:ext cx="0" cy="0"/>
          <a:chOff x="0" y="0"/>
          <a:chExt cx="0" cy="0"/>
        </a:xfrm>
      </p:grpSpPr>
      <p:sp>
        <p:nvSpPr>
          <p:cNvPr id="205" name="Google Shape;205;p30"/>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6" name="Google Shape;206;p30"/>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7" name="Google Shape;207;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208" name="Shape 208"/>
        <p:cNvGrpSpPr/>
        <p:nvPr/>
      </p:nvGrpSpPr>
      <p:grpSpPr>
        <a:xfrm>
          <a:off x="0" y="0"/>
          <a:ext cx="0" cy="0"/>
          <a:chOff x="0" y="0"/>
          <a:chExt cx="0" cy="0"/>
        </a:xfrm>
      </p:grpSpPr>
      <p:pic>
        <p:nvPicPr>
          <p:cNvPr descr="Image" id="209" name="Google Shape;209;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10" name="Google Shape;210;p3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211" name="Google Shape;211;p31"/>
          <p:cNvPicPr preferRelativeResize="0"/>
          <p:nvPr/>
        </p:nvPicPr>
        <p:blipFill rotWithShape="1">
          <a:blip r:embed="rId3">
            <a:alphaModFix/>
          </a:blip>
          <a:srcRect b="0" l="0" r="0" t="0"/>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212" name="Google Shape;212;p3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cxnSp>
        <p:nvCxnSpPr>
          <p:cNvPr id="213" name="Google Shape;213;p31"/>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25" name="Shape 25"/>
        <p:cNvGrpSpPr/>
        <p:nvPr/>
      </p:nvGrpSpPr>
      <p:grpSpPr>
        <a:xfrm>
          <a:off x="0" y="0"/>
          <a:ext cx="0" cy="0"/>
          <a:chOff x="0" y="0"/>
          <a:chExt cx="0" cy="0"/>
        </a:xfrm>
      </p:grpSpPr>
      <p:sp>
        <p:nvSpPr>
          <p:cNvPr id="26" name="Google Shape;26;p33"/>
          <p:cNvSpPr txBox="1"/>
          <p:nvPr>
            <p:ph type="title"/>
          </p:nvPr>
        </p:nvSpPr>
        <p:spPr>
          <a:xfrm>
            <a:off x="349624" y="1318750"/>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3"/>
          <p:cNvSpPr txBox="1"/>
          <p:nvPr>
            <p:ph idx="2" type="title"/>
          </p:nvPr>
        </p:nvSpPr>
        <p:spPr>
          <a:xfrm>
            <a:off x="349624" y="794825"/>
            <a:ext cx="5468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3"/>
          <p:cNvSpPr txBox="1"/>
          <p:nvPr>
            <p:ph idx="1" type="body"/>
          </p:nvPr>
        </p:nvSpPr>
        <p:spPr>
          <a:xfrm>
            <a:off x="359076" y="1895525"/>
            <a:ext cx="54684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29" name="Google Shape;2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30" name="Shape 30"/>
        <p:cNvGrpSpPr/>
        <p:nvPr/>
      </p:nvGrpSpPr>
      <p:grpSpPr>
        <a:xfrm>
          <a:off x="0" y="0"/>
          <a:ext cx="0" cy="0"/>
          <a:chOff x="0" y="0"/>
          <a:chExt cx="0" cy="0"/>
        </a:xfrm>
      </p:grpSpPr>
      <p:sp>
        <p:nvSpPr>
          <p:cNvPr id="31" name="Google Shape;31;p34"/>
          <p:cNvSpPr txBox="1"/>
          <p:nvPr>
            <p:ph type="title"/>
          </p:nvPr>
        </p:nvSpPr>
        <p:spPr>
          <a:xfrm>
            <a:off x="349625" y="1318750"/>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34"/>
          <p:cNvSpPr txBox="1"/>
          <p:nvPr>
            <p:ph idx="2" type="title"/>
          </p:nvPr>
        </p:nvSpPr>
        <p:spPr>
          <a:xfrm>
            <a:off x="349625" y="794825"/>
            <a:ext cx="434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34"/>
          <p:cNvSpPr txBox="1"/>
          <p:nvPr>
            <p:ph idx="1" type="body"/>
          </p:nvPr>
        </p:nvSpPr>
        <p:spPr>
          <a:xfrm>
            <a:off x="359075" y="1895525"/>
            <a:ext cx="42177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4" name="Google Shape;34;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35" name="Shape 35"/>
        <p:cNvGrpSpPr/>
        <p:nvPr/>
      </p:nvGrpSpPr>
      <p:grpSpPr>
        <a:xfrm>
          <a:off x="0" y="0"/>
          <a:ext cx="0" cy="0"/>
          <a:chOff x="0" y="0"/>
          <a:chExt cx="0" cy="0"/>
        </a:xfrm>
      </p:grpSpPr>
      <p:sp>
        <p:nvSpPr>
          <p:cNvPr id="36" name="Google Shape;36;p35"/>
          <p:cNvSpPr txBox="1"/>
          <p:nvPr>
            <p:ph type="title"/>
          </p:nvPr>
        </p:nvSpPr>
        <p:spPr>
          <a:xfrm>
            <a:off x="349625" y="1318750"/>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5"/>
          <p:cNvSpPr txBox="1"/>
          <p:nvPr>
            <p:ph idx="2" type="title"/>
          </p:nvPr>
        </p:nvSpPr>
        <p:spPr>
          <a:xfrm>
            <a:off x="349625" y="794825"/>
            <a:ext cx="271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8" name="Google Shape;38;p35"/>
          <p:cNvSpPr txBox="1"/>
          <p:nvPr>
            <p:ph idx="1" type="body"/>
          </p:nvPr>
        </p:nvSpPr>
        <p:spPr>
          <a:xfrm>
            <a:off x="355525" y="1895525"/>
            <a:ext cx="27111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434343"/>
              </a:buClr>
              <a:buSzPts val="1400"/>
              <a:buChar char="●"/>
              <a:defRPr>
                <a:solidFill>
                  <a:srgbClr val="434343"/>
                </a:solidFill>
              </a:defRPr>
            </a:lvl1pPr>
            <a:lvl2pPr indent="-317500" lvl="1" marL="914400" algn="l">
              <a:lnSpc>
                <a:spcPct val="115000"/>
              </a:lnSpc>
              <a:spcBef>
                <a:spcPts val="0"/>
              </a:spcBef>
              <a:spcAft>
                <a:spcPts val="0"/>
              </a:spcAft>
              <a:buClr>
                <a:srgbClr val="434343"/>
              </a:buClr>
              <a:buSzPts val="1400"/>
              <a:buChar char="○"/>
              <a:defRPr>
                <a:solidFill>
                  <a:srgbClr val="434343"/>
                </a:solidFill>
              </a:defRPr>
            </a:lvl2pPr>
            <a:lvl3pPr indent="-317500" lvl="2" marL="1371600" algn="l">
              <a:lnSpc>
                <a:spcPct val="115000"/>
              </a:lnSpc>
              <a:spcBef>
                <a:spcPts val="0"/>
              </a:spcBef>
              <a:spcAft>
                <a:spcPts val="0"/>
              </a:spcAft>
              <a:buClr>
                <a:srgbClr val="434343"/>
              </a:buClr>
              <a:buSzPts val="1400"/>
              <a:buChar char="■"/>
              <a:defRPr>
                <a:solidFill>
                  <a:srgbClr val="434343"/>
                </a:solidFill>
              </a:defRPr>
            </a:lvl3pPr>
            <a:lvl4pPr indent="-317500" lvl="3" marL="1828800" algn="l">
              <a:lnSpc>
                <a:spcPct val="115000"/>
              </a:lnSpc>
              <a:spcBef>
                <a:spcPts val="0"/>
              </a:spcBef>
              <a:spcAft>
                <a:spcPts val="0"/>
              </a:spcAft>
              <a:buClr>
                <a:srgbClr val="434343"/>
              </a:buClr>
              <a:buSzPts val="1400"/>
              <a:buChar char="●"/>
              <a:defRPr>
                <a:solidFill>
                  <a:srgbClr val="434343"/>
                </a:solidFill>
              </a:defRPr>
            </a:lvl4pPr>
            <a:lvl5pPr indent="-317500" lvl="4" marL="2286000" algn="l">
              <a:lnSpc>
                <a:spcPct val="115000"/>
              </a:lnSpc>
              <a:spcBef>
                <a:spcPts val="0"/>
              </a:spcBef>
              <a:spcAft>
                <a:spcPts val="0"/>
              </a:spcAft>
              <a:buClr>
                <a:srgbClr val="434343"/>
              </a:buClr>
              <a:buSzPts val="1400"/>
              <a:buChar char="○"/>
              <a:defRPr>
                <a:solidFill>
                  <a:srgbClr val="434343"/>
                </a:solidFill>
              </a:defRPr>
            </a:lvl5pPr>
            <a:lvl6pPr indent="-317500" lvl="5" marL="2743200" algn="l">
              <a:lnSpc>
                <a:spcPct val="115000"/>
              </a:lnSpc>
              <a:spcBef>
                <a:spcPts val="0"/>
              </a:spcBef>
              <a:spcAft>
                <a:spcPts val="0"/>
              </a:spcAft>
              <a:buClr>
                <a:srgbClr val="434343"/>
              </a:buClr>
              <a:buSzPts val="1400"/>
              <a:buChar char="■"/>
              <a:defRPr>
                <a:solidFill>
                  <a:srgbClr val="434343"/>
                </a:solidFill>
              </a:defRPr>
            </a:lvl6pPr>
            <a:lvl7pPr indent="-317500" lvl="6" marL="3200400" algn="l">
              <a:lnSpc>
                <a:spcPct val="115000"/>
              </a:lnSpc>
              <a:spcBef>
                <a:spcPts val="0"/>
              </a:spcBef>
              <a:spcAft>
                <a:spcPts val="0"/>
              </a:spcAft>
              <a:buClr>
                <a:srgbClr val="434343"/>
              </a:buClr>
              <a:buSzPts val="1400"/>
              <a:buChar char="●"/>
              <a:defRPr>
                <a:solidFill>
                  <a:srgbClr val="434343"/>
                </a:solidFill>
              </a:defRPr>
            </a:lvl7pPr>
            <a:lvl8pPr indent="-317500" lvl="7" marL="3657600" algn="l">
              <a:lnSpc>
                <a:spcPct val="115000"/>
              </a:lnSpc>
              <a:spcBef>
                <a:spcPts val="0"/>
              </a:spcBef>
              <a:spcAft>
                <a:spcPts val="0"/>
              </a:spcAft>
              <a:buClr>
                <a:srgbClr val="434343"/>
              </a:buClr>
              <a:buSzPts val="1400"/>
              <a:buChar char="○"/>
              <a:defRPr>
                <a:solidFill>
                  <a:srgbClr val="434343"/>
                </a:solidFill>
              </a:defRPr>
            </a:lvl8pPr>
            <a:lvl9pPr indent="-317500" lvl="8" marL="4114800" algn="l">
              <a:lnSpc>
                <a:spcPct val="115000"/>
              </a:lnSpc>
              <a:spcBef>
                <a:spcPts val="0"/>
              </a:spcBef>
              <a:spcAft>
                <a:spcPts val="0"/>
              </a:spcAft>
              <a:buClr>
                <a:srgbClr val="434343"/>
              </a:buClr>
              <a:buSzPts val="1400"/>
              <a:buChar char="■"/>
              <a:defRPr>
                <a:solidFill>
                  <a:srgbClr val="434343"/>
                </a:solidFill>
              </a:defRPr>
            </a:lvl9pPr>
          </a:lstStyle>
          <a:p/>
        </p:txBody>
      </p:sp>
      <p:sp>
        <p:nvSpPr>
          <p:cNvPr id="39" name="Google Shape;3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 name="Google Shape;42;p3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3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3.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1.xml"/><Relationship Id="rId16"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2DC5FA"/>
              </a:buClr>
              <a:buSzPts val="3000"/>
              <a:buFont typeface="Roboto Slab"/>
              <a:buNone/>
              <a:defRPr b="1" i="0" sz="3000" u="none" cap="none" strike="noStrike">
                <a:solidFill>
                  <a:srgbClr val="2DC5FA"/>
                </a:solidFill>
                <a:latin typeface="Roboto Slab"/>
                <a:ea typeface="Roboto Slab"/>
                <a:cs typeface="Roboto Slab"/>
                <a:sym typeface="Roboto Slab"/>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55" name="Shape 155"/>
        <p:cNvGrpSpPr/>
        <p:nvPr/>
      </p:nvGrpSpPr>
      <p:grpSpPr>
        <a:xfrm>
          <a:off x="0" y="0"/>
          <a:ext cx="0" cy="0"/>
          <a:chOff x="0" y="0"/>
          <a:chExt cx="0" cy="0"/>
        </a:xfrm>
      </p:grpSpPr>
      <p:sp>
        <p:nvSpPr>
          <p:cNvPr id="156" name="Google Shape;1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7" name="Google Shape;1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58" name="Google Shape;1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
          <p:cNvSpPr txBox="1"/>
          <p:nvPr>
            <p:ph type="title"/>
          </p:nvPr>
        </p:nvSpPr>
        <p:spPr>
          <a:xfrm>
            <a:off x="1959550" y="3924475"/>
            <a:ext cx="39090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latin typeface="Montserrat"/>
                <a:ea typeface="Montserrat"/>
                <a:cs typeface="Montserrat"/>
                <a:sym typeface="Montserrat"/>
              </a:rPr>
              <a:t>DATA ANALYTICS | IRONHACK</a:t>
            </a:r>
            <a:endParaRPr>
              <a:latin typeface="Montserrat"/>
              <a:ea typeface="Montserrat"/>
              <a:cs typeface="Montserrat"/>
              <a:sym typeface="Montserrat"/>
            </a:endParaRPr>
          </a:p>
        </p:txBody>
      </p:sp>
      <p:sp>
        <p:nvSpPr>
          <p:cNvPr id="219" name="Google Shape;219;p1"/>
          <p:cNvSpPr txBox="1"/>
          <p:nvPr>
            <p:ph idx="2" type="title"/>
          </p:nvPr>
        </p:nvSpPr>
        <p:spPr>
          <a:xfrm>
            <a:off x="1959551" y="29030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latin typeface="Montserrat"/>
                <a:ea typeface="Montserrat"/>
                <a:cs typeface="Montserrat"/>
                <a:sym typeface="Montserrat"/>
              </a:rPr>
              <a:t>Introduction to business intelligence.</a:t>
            </a:r>
            <a:endParaRPr>
              <a:latin typeface="Montserrat"/>
              <a:ea typeface="Montserrat"/>
              <a:cs typeface="Montserrat"/>
              <a:sym typeface="Montserrat"/>
            </a:endParaRPr>
          </a:p>
        </p:txBody>
      </p:sp>
      <p:pic>
        <p:nvPicPr>
          <p:cNvPr id="220" name="Google Shape;220;p1"/>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2"/>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chemeClr val="dk1"/>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What is business intelligence.</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BI tools.</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Examples of BI tools.</a:t>
            </a:r>
            <a:endParaRPr b="0" i="0" sz="2000" u="none" cap="none" strike="noStrike">
              <a:solidFill>
                <a:srgbClr val="000000"/>
              </a:solidFill>
              <a:latin typeface="Montserrat Medium"/>
              <a:ea typeface="Montserrat Medium"/>
              <a:cs typeface="Montserrat Medium"/>
              <a:sym typeface="Montserrat Medium"/>
            </a:endParaRPr>
          </a:p>
          <a:p>
            <a:pPr indent="-355600" lvl="0" marL="457200" marR="0" rtl="0" algn="l">
              <a:lnSpc>
                <a:spcPct val="150000"/>
              </a:lnSpc>
              <a:spcBef>
                <a:spcPts val="0"/>
              </a:spcBef>
              <a:spcAft>
                <a:spcPts val="0"/>
              </a:spcAft>
              <a:buClr>
                <a:srgbClr val="000000"/>
              </a:buClr>
              <a:buSzPts val="2000"/>
              <a:buFont typeface="Montserrat Medium"/>
              <a:buAutoNum type="arabicPeriod"/>
            </a:pPr>
            <a:r>
              <a:rPr b="0" i="0" lang="en" sz="2000" u="none" cap="none" strike="noStrike">
                <a:solidFill>
                  <a:srgbClr val="000000"/>
                </a:solidFill>
                <a:latin typeface="Montserrat Medium"/>
                <a:ea typeface="Montserrat Medium"/>
                <a:cs typeface="Montserrat Medium"/>
                <a:sym typeface="Montserrat Medium"/>
              </a:rPr>
              <a:t>KPI/metrics.</a:t>
            </a:r>
            <a:endParaRPr b="0" i="0" sz="2000" u="none" cap="none" strike="noStrike">
              <a:solidFill>
                <a:srgbClr val="000000"/>
              </a:solidFill>
              <a:latin typeface="Montserrat Medium"/>
              <a:ea typeface="Montserrat Medium"/>
              <a:cs typeface="Montserrat Medium"/>
              <a:sym typeface="Montserrat Medium"/>
            </a:endParaRPr>
          </a:p>
          <a:p>
            <a:pPr indent="0" lvl="0" marL="45720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Montserrat Medium"/>
              <a:ea typeface="Montserrat Medium"/>
              <a:cs typeface="Montserrat Medium"/>
              <a:sym typeface="Montserrat Medium"/>
            </a:endParaRPr>
          </a:p>
          <a:p>
            <a:pPr indent="0" lvl="0" marL="0" marR="0" rtl="0" algn="l">
              <a:lnSpc>
                <a:spcPct val="150000"/>
              </a:lnSpc>
              <a:spcBef>
                <a:spcPts val="0"/>
              </a:spcBef>
              <a:spcAft>
                <a:spcPts val="0"/>
              </a:spcAft>
              <a:buClr>
                <a:srgbClr val="000000"/>
              </a:buClr>
              <a:buSzPts val="2000"/>
              <a:buFont typeface="Arial"/>
              <a:buNone/>
            </a:pPr>
            <a:r>
              <a:rPr b="0" i="0" lang="en" sz="2000" u="none" cap="none" strike="noStrike">
                <a:solidFill>
                  <a:srgbClr val="000000"/>
                </a:solidFill>
                <a:latin typeface="Montserrat Medium"/>
                <a:ea typeface="Montserrat Medium"/>
                <a:cs typeface="Montserrat Medium"/>
                <a:sym typeface="Montserrat Medium"/>
              </a:rPr>
              <a:t> </a:t>
            </a:r>
            <a:endParaRPr b="0" i="0" sz="2000" u="none" cap="none" strike="noStrike">
              <a:solidFill>
                <a:srgbClr val="000000"/>
              </a:solidFill>
              <a:latin typeface="Montserrat Medium"/>
              <a:ea typeface="Montserrat Medium"/>
              <a:cs typeface="Montserrat Medium"/>
              <a:sym typeface="Montserrat Medium"/>
            </a:endParaRPr>
          </a:p>
        </p:txBody>
      </p:sp>
      <p:sp>
        <p:nvSpPr>
          <p:cNvPr id="226" name="Google Shape;226;p2"/>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434343"/>
                </a:solidFill>
                <a:latin typeface="Montserrat"/>
                <a:ea typeface="Montserrat"/>
                <a:cs typeface="Montserrat"/>
                <a:sym typeface="Montserrat"/>
              </a:rPr>
              <a:t>Agenda</a:t>
            </a:r>
            <a:endParaRPr b="1" i="0" sz="2300" u="none" cap="none" strike="noStrike">
              <a:solidFill>
                <a:srgbClr val="434343"/>
              </a:solidFill>
              <a:latin typeface="Montserrat"/>
              <a:ea typeface="Montserrat"/>
              <a:cs typeface="Montserrat"/>
              <a:sym typeface="Montserrat"/>
            </a:endParaRPr>
          </a:p>
        </p:txBody>
      </p:sp>
      <p:sp>
        <p:nvSpPr>
          <p:cNvPr id="227" name="Google Shape;227;p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pic>
        <p:nvPicPr>
          <p:cNvPr id="228" name="Google Shape;228;p2"/>
          <p:cNvPicPr preferRelativeResize="0"/>
          <p:nvPr/>
        </p:nvPicPr>
        <p:blipFill rotWithShape="1">
          <a:blip r:embed="rId4">
            <a:alphaModFix/>
          </a:blip>
          <a:srcRect b="0" l="0" r="0" t="0"/>
          <a:stretch/>
        </p:blipFill>
        <p:spPr>
          <a:xfrm>
            <a:off x="768125" y="1127525"/>
            <a:ext cx="2838425" cy="2971800"/>
          </a:xfrm>
          <a:prstGeom prst="rect">
            <a:avLst/>
          </a:prstGeom>
          <a:noFill/>
          <a:ln>
            <a:noFill/>
          </a:ln>
        </p:spPr>
      </p:pic>
      <p:sp>
        <p:nvSpPr>
          <p:cNvPr id="229" name="Google Shape;229;p2"/>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Credit: Unsplash</a:t>
            </a:r>
            <a:endParaRPr b="1" i="0" sz="500" u="none" cap="none" strike="noStrike">
              <a:solidFill>
                <a:srgbClr val="B7B7B7"/>
              </a:solidFill>
              <a:latin typeface="Montserrat"/>
              <a:ea typeface="Montserrat"/>
              <a:cs typeface="Montserrat"/>
              <a:sym typeface="Montserrat"/>
            </a:endParaRPr>
          </a:p>
        </p:txBody>
      </p:sp>
      <p:pic>
        <p:nvPicPr>
          <p:cNvPr id="230" name="Google Shape;230;p2"/>
          <p:cNvPicPr preferRelativeResize="0"/>
          <p:nvPr/>
        </p:nvPicPr>
        <p:blipFill rotWithShape="1">
          <a:blip r:embed="rId5">
            <a:alphaModFix/>
          </a:blip>
          <a:srcRect b="14010" l="30634" r="27977" t="28211"/>
          <a:stretch/>
        </p:blipFill>
        <p:spPr>
          <a:xfrm>
            <a:off x="768125" y="1127525"/>
            <a:ext cx="2838426" cy="29717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a0aef77d17_0_0"/>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BUSINESS INTELLIGENCE</a:t>
            </a:r>
            <a:endParaRPr b="0" i="0" sz="2100" u="none" cap="none" strike="noStrike">
              <a:solidFill>
                <a:srgbClr val="2DC5FA"/>
              </a:solidFill>
              <a:latin typeface="Montserrat"/>
              <a:ea typeface="Montserrat"/>
              <a:cs typeface="Montserrat"/>
              <a:sym typeface="Montserrat"/>
            </a:endParaRPr>
          </a:p>
        </p:txBody>
      </p:sp>
      <p:sp>
        <p:nvSpPr>
          <p:cNvPr id="236" name="Google Shape;236;ga0aef77d17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37" name="Google Shape;237;ga0aef77d17_0_0"/>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Clr>
                <a:srgbClr val="000000"/>
              </a:buClr>
              <a:buSzPts val="1800"/>
              <a:buFont typeface="Arial"/>
              <a:buChar char="●"/>
            </a:pPr>
            <a:r>
              <a:rPr b="1" i="0" lang="en" sz="1800" u="none" cap="none" strike="noStrike">
                <a:solidFill>
                  <a:srgbClr val="172B4D"/>
                </a:solidFill>
                <a:highlight>
                  <a:srgbClr val="FFFFFF"/>
                </a:highlight>
                <a:latin typeface="Roboto"/>
                <a:ea typeface="Roboto"/>
                <a:cs typeface="Roboto"/>
                <a:sym typeface="Roboto"/>
              </a:rPr>
              <a:t>Business Intelligence</a:t>
            </a:r>
            <a:r>
              <a:rPr b="0" i="0" lang="en" sz="1800" u="none" cap="none" strike="noStrike">
                <a:solidFill>
                  <a:srgbClr val="172B4D"/>
                </a:solidFill>
                <a:highlight>
                  <a:srgbClr val="FFFFFF"/>
                </a:highlight>
                <a:latin typeface="Roboto"/>
                <a:ea typeface="Roboto"/>
                <a:cs typeface="Roboto"/>
                <a:sym typeface="Roboto"/>
              </a:rPr>
              <a:t> is an application of data analysis that aids companies in making data-driven decisions.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Using </a:t>
            </a:r>
            <a:r>
              <a:rPr b="1" i="0" lang="en" sz="1800" u="none" cap="none" strike="noStrike">
                <a:solidFill>
                  <a:srgbClr val="172B4D"/>
                </a:solidFill>
                <a:highlight>
                  <a:srgbClr val="FFFFFF"/>
                </a:highlight>
                <a:latin typeface="Roboto"/>
                <a:ea typeface="Roboto"/>
                <a:cs typeface="Roboto"/>
                <a:sym typeface="Roboto"/>
              </a:rPr>
              <a:t>Business Intelligence</a:t>
            </a:r>
            <a:r>
              <a:rPr b="0" i="0" lang="en" sz="1800" u="none" cap="none" strike="noStrike">
                <a:solidFill>
                  <a:srgbClr val="172B4D"/>
                </a:solidFill>
                <a:highlight>
                  <a:srgbClr val="FFFFFF"/>
                </a:highlight>
                <a:latin typeface="Roboto"/>
                <a:ea typeface="Roboto"/>
                <a:cs typeface="Roboto"/>
                <a:sym typeface="Roboto"/>
              </a:rPr>
              <a:t> technologies, we can provide insights into the </a:t>
            </a:r>
            <a:r>
              <a:rPr b="1" i="0" lang="en" sz="1800" u="none" cap="none" strike="noStrike">
                <a:solidFill>
                  <a:srgbClr val="6AA84F"/>
                </a:solidFill>
                <a:highlight>
                  <a:srgbClr val="FFFFFF"/>
                </a:highlight>
                <a:latin typeface="Roboto"/>
                <a:ea typeface="Roboto"/>
                <a:cs typeface="Roboto"/>
                <a:sym typeface="Roboto"/>
              </a:rPr>
              <a:t>performance of a business</a:t>
            </a:r>
            <a:r>
              <a:rPr b="0" i="0" lang="en" sz="1800" u="none" cap="none" strike="noStrike">
                <a:solidFill>
                  <a:srgbClr val="172B4D"/>
                </a:solidFill>
                <a:highlight>
                  <a:srgbClr val="FFFFFF"/>
                </a:highlight>
                <a:latin typeface="Roboto"/>
                <a:ea typeface="Roboto"/>
                <a:cs typeface="Roboto"/>
                <a:sym typeface="Roboto"/>
              </a:rPr>
              <a:t> in the past and the present as well as </a:t>
            </a:r>
            <a:r>
              <a:rPr b="1" i="0" lang="en" sz="1800" u="none" cap="none" strike="noStrike">
                <a:solidFill>
                  <a:srgbClr val="6AA84F"/>
                </a:solidFill>
                <a:highlight>
                  <a:srgbClr val="FFFFFF"/>
                </a:highlight>
                <a:latin typeface="Roboto"/>
                <a:ea typeface="Roboto"/>
                <a:cs typeface="Roboto"/>
                <a:sym typeface="Roboto"/>
              </a:rPr>
              <a:t>make predictions or recommendations for the future</a:t>
            </a:r>
            <a:r>
              <a:rPr b="0" i="0" lang="en" sz="1800" u="none" cap="none" strike="noStrike">
                <a:solidFill>
                  <a:srgbClr val="172B4D"/>
                </a:solidFill>
                <a:highlight>
                  <a:srgbClr val="FFFFFF"/>
                </a:highlight>
                <a:latin typeface="Roboto"/>
                <a:ea typeface="Roboto"/>
                <a:cs typeface="Roboto"/>
                <a:sym typeface="Roboto"/>
              </a:rPr>
              <a:t>.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00000"/>
              </a:lnSpc>
              <a:spcBef>
                <a:spcPts val="0"/>
              </a:spcBef>
              <a:spcAft>
                <a:spcPts val="0"/>
              </a:spcAft>
              <a:buClr>
                <a:srgbClr val="000000"/>
              </a:buClr>
              <a:buSzPts val="1800"/>
              <a:buFont typeface="Arial"/>
              <a:buChar char="●"/>
            </a:pPr>
            <a:r>
              <a:rPr b="0" i="0" lang="en" sz="1800" u="none" cap="none" strike="noStrike">
                <a:solidFill>
                  <a:srgbClr val="172B4D"/>
                </a:solidFill>
                <a:highlight>
                  <a:srgbClr val="FFFFFF"/>
                </a:highlight>
                <a:latin typeface="Roboto"/>
                <a:ea typeface="Roboto"/>
                <a:cs typeface="Roboto"/>
                <a:sym typeface="Roboto"/>
              </a:rPr>
              <a:t>A key difference between Business Intelligence and data analysis is those insights are meant to be actionable and geared towards helping a business make decisions.</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ga0a6fe2872_0_0"/>
          <p:cNvSpPr txBox="1"/>
          <p:nvPr/>
        </p:nvSpPr>
        <p:spPr>
          <a:xfrm>
            <a:off x="585600" y="6808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BI TOOLS</a:t>
            </a:r>
            <a:endParaRPr b="0" i="0" sz="2100" u="none" cap="none" strike="noStrike">
              <a:solidFill>
                <a:srgbClr val="2DC5FA"/>
              </a:solidFill>
              <a:latin typeface="Montserrat"/>
              <a:ea typeface="Montserrat"/>
              <a:cs typeface="Montserrat"/>
              <a:sym typeface="Montserrat"/>
            </a:endParaRPr>
          </a:p>
        </p:txBody>
      </p:sp>
      <p:sp>
        <p:nvSpPr>
          <p:cNvPr id="243" name="Google Shape;243;ga0a6fe2872_0_0"/>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44" name="Google Shape;244;ga0a6fe2872_0_0"/>
          <p:cNvSpPr txBox="1"/>
          <p:nvPr/>
        </p:nvSpPr>
        <p:spPr>
          <a:xfrm>
            <a:off x="707225" y="1140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Business Intelligence tools are designed to make sense of the huge quantities of data that organizations accumulate over time. The BI tools analyze this information and present it as actionable information that can guide decision making.</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Business Intelligence software makes up a large heterogeneous category of software. Not all tools in the category can be meaningfully compared to each other.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just">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There are several types of BI tools of which the most substantive are the </a:t>
            </a:r>
            <a:r>
              <a:rPr b="0" i="1" lang="en" sz="1800" u="none" cap="none" strike="noStrike">
                <a:solidFill>
                  <a:srgbClr val="172B4D"/>
                </a:solidFill>
                <a:highlight>
                  <a:srgbClr val="FFFFFF"/>
                </a:highlight>
                <a:latin typeface="Roboto"/>
                <a:ea typeface="Roboto"/>
                <a:cs typeface="Roboto"/>
                <a:sym typeface="Roboto"/>
              </a:rPr>
              <a:t>Full-Stack Business Intelligence Tools</a:t>
            </a:r>
            <a:r>
              <a:rPr b="0" i="0" lang="en" sz="1800" u="none" cap="none" strike="noStrike">
                <a:solidFill>
                  <a:srgbClr val="172B4D"/>
                </a:solidFill>
                <a:highlight>
                  <a:srgbClr val="FFFFFF"/>
                </a:highlight>
                <a:latin typeface="Roboto"/>
                <a:ea typeface="Roboto"/>
                <a:cs typeface="Roboto"/>
                <a:sym typeface="Roboto"/>
              </a:rPr>
              <a:t> and </a:t>
            </a:r>
            <a:r>
              <a:rPr b="0" i="1" lang="en" sz="1800" u="none" cap="none" strike="noStrike">
                <a:solidFill>
                  <a:srgbClr val="172B4D"/>
                </a:solidFill>
                <a:highlight>
                  <a:srgbClr val="FFFFFF"/>
                </a:highlight>
                <a:latin typeface="Roboto"/>
                <a:ea typeface="Roboto"/>
                <a:cs typeface="Roboto"/>
                <a:sym typeface="Roboto"/>
              </a:rPr>
              <a:t>Data Visualization Tools</a:t>
            </a:r>
            <a:r>
              <a:rPr b="0" i="0" lang="en" sz="1800" u="none" cap="none" strike="noStrike">
                <a:solidFill>
                  <a:srgbClr val="172B4D"/>
                </a:solidFill>
                <a:highlight>
                  <a:srgbClr val="FFFFFF"/>
                </a:highlight>
                <a:latin typeface="Roboto"/>
                <a:ea typeface="Roboto"/>
                <a:cs typeface="Roboto"/>
                <a:sym typeface="Roboto"/>
              </a:rPr>
              <a:t>.</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ga0a6fe2872_0_6"/>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EXAMPLES OF BI TOOLS</a:t>
            </a:r>
            <a:endParaRPr b="0" i="0" sz="2100" u="none" cap="none" strike="noStrike">
              <a:solidFill>
                <a:srgbClr val="2DC5FA"/>
              </a:solidFill>
              <a:latin typeface="Montserrat"/>
              <a:ea typeface="Montserrat"/>
              <a:cs typeface="Montserrat"/>
              <a:sym typeface="Montserrat"/>
            </a:endParaRPr>
          </a:p>
        </p:txBody>
      </p:sp>
      <p:sp>
        <p:nvSpPr>
          <p:cNvPr id="250" name="Google Shape;250;ga0a6fe2872_0_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1" name="Google Shape;251;ga0a6fe2872_0_6"/>
          <p:cNvSpPr txBox="1"/>
          <p:nvPr/>
        </p:nvSpPr>
        <p:spPr>
          <a:xfrm>
            <a:off x="707225" y="15216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6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Some examples: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15000"/>
              </a:lnSpc>
              <a:spcBef>
                <a:spcPts val="0"/>
              </a:spcBef>
              <a:spcAft>
                <a:spcPts val="0"/>
              </a:spcAft>
              <a:buClr>
                <a:schemeClr val="dk1"/>
              </a:buClr>
              <a:buSzPts val="1800"/>
              <a:buFont typeface="Arial"/>
              <a:buAutoNum type="alphaLcPeriod"/>
            </a:pPr>
            <a:r>
              <a:rPr b="0" i="0" lang="en" sz="1800" u="none" cap="none" strike="noStrike">
                <a:solidFill>
                  <a:srgbClr val="172B4D"/>
                </a:solidFill>
                <a:highlight>
                  <a:srgbClr val="FFFFFF"/>
                </a:highlight>
                <a:latin typeface="Roboto"/>
                <a:ea typeface="Roboto"/>
                <a:cs typeface="Roboto"/>
                <a:sym typeface="Roboto"/>
              </a:rPr>
              <a:t>Tableau</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15000"/>
              </a:lnSpc>
              <a:spcBef>
                <a:spcPts val="0"/>
              </a:spcBef>
              <a:spcAft>
                <a:spcPts val="0"/>
              </a:spcAft>
              <a:buClr>
                <a:schemeClr val="dk1"/>
              </a:buClr>
              <a:buSzPts val="1800"/>
              <a:buFont typeface="Arial"/>
              <a:buAutoNum type="alphaLcPeriod"/>
            </a:pPr>
            <a:r>
              <a:rPr b="0" i="0" lang="en" sz="1800" u="none" cap="none" strike="noStrike">
                <a:solidFill>
                  <a:srgbClr val="172B4D"/>
                </a:solidFill>
                <a:highlight>
                  <a:srgbClr val="FFFFFF"/>
                </a:highlight>
                <a:latin typeface="Roboto"/>
                <a:ea typeface="Roboto"/>
                <a:cs typeface="Roboto"/>
                <a:sym typeface="Roboto"/>
              </a:rPr>
              <a:t>Power BI</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15000"/>
              </a:lnSpc>
              <a:spcBef>
                <a:spcPts val="0"/>
              </a:spcBef>
              <a:spcAft>
                <a:spcPts val="0"/>
              </a:spcAft>
              <a:buClr>
                <a:schemeClr val="dk1"/>
              </a:buClr>
              <a:buSzPts val="1800"/>
              <a:buFont typeface="Arial"/>
              <a:buAutoNum type="alphaLcPeriod"/>
            </a:pPr>
            <a:r>
              <a:rPr b="0" i="0" lang="en" sz="1800" u="none" cap="none" strike="noStrike">
                <a:solidFill>
                  <a:srgbClr val="172B4D"/>
                </a:solidFill>
                <a:highlight>
                  <a:srgbClr val="FFFFFF"/>
                </a:highlight>
                <a:latin typeface="Roboto"/>
                <a:ea typeface="Roboto"/>
                <a:cs typeface="Roboto"/>
                <a:sym typeface="Roboto"/>
              </a:rPr>
              <a:t>SAP Business Intelligence	</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15000"/>
              </a:lnSpc>
              <a:spcBef>
                <a:spcPts val="0"/>
              </a:spcBef>
              <a:spcAft>
                <a:spcPts val="0"/>
              </a:spcAft>
              <a:buClr>
                <a:schemeClr val="dk1"/>
              </a:buClr>
              <a:buSzPts val="1800"/>
              <a:buFont typeface="Arial"/>
              <a:buAutoNum type="alphaLcPeriod"/>
            </a:pPr>
            <a:r>
              <a:rPr b="0" i="0" lang="en" sz="1800" u="none" cap="none" strike="noStrike">
                <a:solidFill>
                  <a:srgbClr val="172B4D"/>
                </a:solidFill>
                <a:highlight>
                  <a:srgbClr val="FFFFFF"/>
                </a:highlight>
                <a:latin typeface="Roboto"/>
                <a:ea typeface="Roboto"/>
                <a:cs typeface="Roboto"/>
                <a:sym typeface="Roboto"/>
              </a:rPr>
              <a:t>Domo</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15000"/>
              </a:lnSpc>
              <a:spcBef>
                <a:spcPts val="0"/>
              </a:spcBef>
              <a:spcAft>
                <a:spcPts val="0"/>
              </a:spcAft>
              <a:buClr>
                <a:schemeClr val="dk1"/>
              </a:buClr>
              <a:buSzPts val="1800"/>
              <a:buFont typeface="Arial"/>
              <a:buAutoNum type="alphaLcPeriod"/>
            </a:pPr>
            <a:r>
              <a:rPr b="0" i="0" lang="en" sz="1800" u="none" cap="none" strike="noStrike">
                <a:solidFill>
                  <a:srgbClr val="172B4D"/>
                </a:solidFill>
                <a:highlight>
                  <a:srgbClr val="FFFFFF"/>
                </a:highlight>
                <a:latin typeface="Roboto"/>
                <a:ea typeface="Roboto"/>
                <a:cs typeface="Roboto"/>
                <a:sym typeface="Roboto"/>
              </a:rPr>
              <a:t>IBM cognos analytics</a:t>
            </a:r>
            <a:endParaRPr b="0" i="0" sz="1800" u="none" cap="none" strike="noStrike">
              <a:solidFill>
                <a:srgbClr val="172B4D"/>
              </a:solidFill>
              <a:highlight>
                <a:srgbClr val="FFFFFF"/>
              </a:highlight>
              <a:latin typeface="Roboto"/>
              <a:ea typeface="Roboto"/>
              <a:cs typeface="Roboto"/>
              <a:sym typeface="Roboto"/>
            </a:endParaRPr>
          </a:p>
          <a:p>
            <a:pPr indent="-342900" lvl="1" marL="914400" marR="0" rtl="0" algn="l">
              <a:lnSpc>
                <a:spcPct val="115000"/>
              </a:lnSpc>
              <a:spcBef>
                <a:spcPts val="0"/>
              </a:spcBef>
              <a:spcAft>
                <a:spcPts val="0"/>
              </a:spcAft>
              <a:buClr>
                <a:schemeClr val="dk1"/>
              </a:buClr>
              <a:buSzPts val="1800"/>
              <a:buFont typeface="Arial"/>
              <a:buAutoNum type="alphaLcPeriod"/>
            </a:pPr>
            <a:r>
              <a:rPr b="0" i="0" lang="en" sz="1800" u="none" cap="none" strike="noStrike">
                <a:solidFill>
                  <a:srgbClr val="172B4D"/>
                </a:solidFill>
                <a:highlight>
                  <a:srgbClr val="FFFFFF"/>
                </a:highlight>
                <a:latin typeface="Roboto"/>
                <a:ea typeface="Roboto"/>
                <a:cs typeface="Roboto"/>
                <a:sym typeface="Roboto"/>
              </a:rPr>
              <a:t>Qliksense</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ga0a6fe2872_0_12"/>
          <p:cNvSpPr txBox="1"/>
          <p:nvPr/>
        </p:nvSpPr>
        <p:spPr>
          <a:xfrm>
            <a:off x="585600" y="909400"/>
            <a:ext cx="8051100" cy="71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 sz="2100" u="none" cap="none" strike="noStrike">
                <a:solidFill>
                  <a:srgbClr val="2DC5FA"/>
                </a:solidFill>
                <a:latin typeface="Montserrat"/>
                <a:ea typeface="Montserrat"/>
                <a:cs typeface="Montserrat"/>
                <a:sym typeface="Montserrat"/>
              </a:rPr>
              <a:t>KPI/METRICS</a:t>
            </a:r>
            <a:endParaRPr b="0" i="0" sz="2100" u="none" cap="none" strike="noStrike">
              <a:solidFill>
                <a:srgbClr val="2DC5FA"/>
              </a:solidFill>
              <a:latin typeface="Montserrat"/>
              <a:ea typeface="Montserrat"/>
              <a:cs typeface="Montserrat"/>
              <a:sym typeface="Montserrat"/>
            </a:endParaRPr>
          </a:p>
        </p:txBody>
      </p:sp>
      <p:sp>
        <p:nvSpPr>
          <p:cNvPr id="257" name="Google Shape;257;ga0a6fe2872_0_1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500"/>
              <a:buFont typeface="Arial"/>
              <a:buNone/>
            </a:pPr>
            <a:r>
              <a:rPr b="1" i="0" lang="en" sz="500" u="none" cap="none" strike="noStrike">
                <a:solidFill>
                  <a:srgbClr val="B7B7B7"/>
                </a:solidFill>
                <a:latin typeface="Montserrat"/>
                <a:ea typeface="Montserrat"/>
                <a:cs typeface="Montserrat"/>
                <a:sym typeface="Montserrat"/>
              </a:rPr>
              <a:t>IRONHACK BOOTCAMP</a:t>
            </a:r>
            <a:endParaRPr b="1" i="0" sz="500" u="none" cap="none" strike="noStrike">
              <a:solidFill>
                <a:srgbClr val="B7B7B7"/>
              </a:solidFill>
              <a:latin typeface="Montserrat"/>
              <a:ea typeface="Montserrat"/>
              <a:cs typeface="Montserrat"/>
              <a:sym typeface="Montserrat"/>
            </a:endParaRPr>
          </a:p>
        </p:txBody>
      </p:sp>
      <p:sp>
        <p:nvSpPr>
          <p:cNvPr id="258" name="Google Shape;258;ga0a6fe2872_0_12"/>
          <p:cNvSpPr txBox="1"/>
          <p:nvPr/>
        </p:nvSpPr>
        <p:spPr>
          <a:xfrm>
            <a:off x="707225" y="1293025"/>
            <a:ext cx="7758000" cy="2946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80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 </a:t>
            </a:r>
            <a:r>
              <a:rPr b="1" i="0" lang="en" sz="1800" u="none" cap="none" strike="noStrike">
                <a:solidFill>
                  <a:srgbClr val="172B4D"/>
                </a:solidFill>
                <a:highlight>
                  <a:srgbClr val="FFFFFF"/>
                </a:highlight>
                <a:latin typeface="Roboto"/>
                <a:ea typeface="Roboto"/>
                <a:cs typeface="Roboto"/>
                <a:sym typeface="Roboto"/>
              </a:rPr>
              <a:t>metric</a:t>
            </a:r>
            <a:r>
              <a:rPr b="0" i="0" lang="en" sz="1800" u="none" cap="none" strike="noStrike">
                <a:solidFill>
                  <a:srgbClr val="172B4D"/>
                </a:solidFill>
                <a:highlight>
                  <a:srgbClr val="FFFFFF"/>
                </a:highlight>
                <a:latin typeface="Roboto"/>
                <a:ea typeface="Roboto"/>
                <a:cs typeface="Roboto"/>
                <a:sym typeface="Roboto"/>
              </a:rPr>
              <a:t> is a </a:t>
            </a:r>
            <a:r>
              <a:rPr b="1" i="0" lang="en" sz="1800" u="none" cap="none" strike="noStrike">
                <a:solidFill>
                  <a:srgbClr val="FF0000"/>
                </a:solidFill>
                <a:highlight>
                  <a:srgbClr val="FFFFFF"/>
                </a:highlight>
                <a:latin typeface="Roboto"/>
                <a:ea typeface="Roboto"/>
                <a:cs typeface="Roboto"/>
                <a:sym typeface="Roboto"/>
              </a:rPr>
              <a:t>quantifiable measure </a:t>
            </a:r>
            <a:r>
              <a:rPr b="0" i="0" lang="en" sz="1800" u="none" cap="none" strike="noStrike">
                <a:solidFill>
                  <a:srgbClr val="172B4D"/>
                </a:solidFill>
                <a:highlight>
                  <a:srgbClr val="FFFFFF"/>
                </a:highlight>
                <a:latin typeface="Roboto"/>
                <a:ea typeface="Roboto"/>
                <a:cs typeface="Roboto"/>
                <a:sym typeface="Roboto"/>
              </a:rPr>
              <a:t>that provides us with information about how well a company is doing at achieving its business objectives.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Since </a:t>
            </a:r>
            <a:r>
              <a:rPr b="1" i="0" lang="en" sz="1800" u="none" cap="none" strike="noStrike">
                <a:solidFill>
                  <a:srgbClr val="172B4D"/>
                </a:solidFill>
                <a:highlight>
                  <a:srgbClr val="FFFFFF"/>
                </a:highlight>
                <a:latin typeface="Roboto"/>
                <a:ea typeface="Roboto"/>
                <a:cs typeface="Roboto"/>
                <a:sym typeface="Roboto"/>
              </a:rPr>
              <a:t>companies can only improve the things they measure</a:t>
            </a:r>
            <a:r>
              <a:rPr b="0" i="0" lang="en" sz="1800" u="none" cap="none" strike="noStrike">
                <a:solidFill>
                  <a:srgbClr val="172B4D"/>
                </a:solidFill>
                <a:highlight>
                  <a:srgbClr val="FFFFFF"/>
                </a:highlight>
                <a:latin typeface="Roboto"/>
                <a:ea typeface="Roboto"/>
                <a:cs typeface="Roboto"/>
                <a:sym typeface="Roboto"/>
              </a:rPr>
              <a:t>, it is a crucial part of an analyst's job to use the most appropriate metrics.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Many companies like to use the term </a:t>
            </a:r>
            <a:r>
              <a:rPr b="0" i="0" lang="en" sz="1800" u="none" cap="none" strike="noStrike">
                <a:solidFill>
                  <a:srgbClr val="172B4D"/>
                </a:solidFill>
                <a:highlight>
                  <a:srgbClr val="F4F5F7"/>
                </a:highlight>
                <a:latin typeface="Roboto"/>
                <a:ea typeface="Roboto"/>
                <a:cs typeface="Roboto"/>
                <a:sym typeface="Roboto"/>
              </a:rPr>
              <a:t>KPI</a:t>
            </a:r>
            <a:r>
              <a:rPr b="0" i="0" lang="en" sz="1800" u="none" cap="none" strike="noStrike">
                <a:solidFill>
                  <a:srgbClr val="172B4D"/>
                </a:solidFill>
                <a:highlight>
                  <a:srgbClr val="FFFFFF"/>
                </a:highlight>
                <a:latin typeface="Roboto"/>
                <a:ea typeface="Roboto"/>
                <a:cs typeface="Roboto"/>
                <a:sym typeface="Roboto"/>
              </a:rPr>
              <a:t> (Key Performance Indicator) interchangeably with metrics. </a:t>
            </a:r>
            <a:endParaRPr b="0" i="0" sz="1800" u="none" cap="none" strike="noStrike">
              <a:solidFill>
                <a:srgbClr val="172B4D"/>
              </a:solidFill>
              <a:highlight>
                <a:srgbClr val="FFFFFF"/>
              </a:highlight>
              <a:latin typeface="Roboto"/>
              <a:ea typeface="Roboto"/>
              <a:cs typeface="Roboto"/>
              <a:sym typeface="Roboto"/>
            </a:endParaRPr>
          </a:p>
          <a:p>
            <a:pPr indent="-342900" lvl="0" marL="457200" marR="0" rtl="0" algn="l">
              <a:lnSpc>
                <a:spcPct val="115000"/>
              </a:lnSpc>
              <a:spcBef>
                <a:spcPts val="0"/>
              </a:spcBef>
              <a:spcAft>
                <a:spcPts val="0"/>
              </a:spcAft>
              <a:buClr>
                <a:srgbClr val="172B4D"/>
              </a:buClr>
              <a:buSzPts val="1800"/>
              <a:buFont typeface="Roboto"/>
              <a:buChar char="●"/>
            </a:pPr>
            <a:r>
              <a:rPr b="0" i="0" lang="en" sz="1800" u="none" cap="none" strike="noStrike">
                <a:solidFill>
                  <a:srgbClr val="172B4D"/>
                </a:solidFill>
                <a:highlight>
                  <a:srgbClr val="FFFFFF"/>
                </a:highlight>
                <a:latin typeface="Roboto"/>
                <a:ea typeface="Roboto"/>
                <a:cs typeface="Roboto"/>
                <a:sym typeface="Roboto"/>
              </a:rPr>
              <a:t>An example of a metric is the</a:t>
            </a:r>
            <a:r>
              <a:rPr b="1" i="0" lang="en" sz="1800" u="none" cap="none" strike="noStrike">
                <a:solidFill>
                  <a:srgbClr val="172B4D"/>
                </a:solidFill>
                <a:highlight>
                  <a:srgbClr val="FFFFFF"/>
                </a:highlight>
                <a:latin typeface="Roboto"/>
                <a:ea typeface="Roboto"/>
                <a:cs typeface="Roboto"/>
                <a:sym typeface="Roboto"/>
              </a:rPr>
              <a:t> amount of money spent per sale</a:t>
            </a:r>
            <a:r>
              <a:rPr b="0" i="0" lang="en" sz="1800" u="none" cap="none" strike="noStrike">
                <a:solidFill>
                  <a:srgbClr val="172B4D"/>
                </a:solidFill>
                <a:highlight>
                  <a:srgbClr val="FFFFFF"/>
                </a:highlight>
                <a:latin typeface="Roboto"/>
                <a:ea typeface="Roboto"/>
                <a:cs typeface="Roboto"/>
                <a:sym typeface="Roboto"/>
              </a:rPr>
              <a:t> or the percent of customers that buy a product out of all customers visiting the site.</a:t>
            </a:r>
            <a:endParaRPr b="0" i="0" sz="1800" u="none" cap="none" strike="noStrike">
              <a:solidFill>
                <a:srgbClr val="172B4D"/>
              </a:solidFill>
              <a:highlight>
                <a:srgbClr val="FFFFFF"/>
              </a:highlight>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650"/>
              <a:buFont typeface="Arial"/>
              <a:buNone/>
            </a:pPr>
            <a:r>
              <a:t/>
            </a:r>
            <a:endParaRPr b="0" i="0" sz="1650" u="none" cap="none" strike="noStrike">
              <a:solidFill>
                <a:srgbClr val="172B4D"/>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172B4D"/>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2" name="Shape 26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